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</p:sldMasterIdLst>
  <p:notesMasterIdLst>
    <p:notesMasterId r:id="rId14"/>
  </p:notesMasterIdLst>
  <p:sldIdLst>
    <p:sldId id="727" r:id="rId4"/>
    <p:sldId id="2133" r:id="rId5"/>
    <p:sldId id="1498" r:id="rId6"/>
    <p:sldId id="1594" r:id="rId7"/>
    <p:sldId id="1595" r:id="rId8"/>
    <p:sldId id="1596" r:id="rId9"/>
    <p:sldId id="1507" r:id="rId10"/>
    <p:sldId id="2130" r:id="rId11"/>
    <p:sldId id="2131" r:id="rId12"/>
    <p:sldId id="149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B8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pojištění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00-4818-A6D7-1B6E725CFB21}"/>
              </c:ext>
            </c:extLst>
          </c:dPt>
          <c:dPt>
            <c:idx val="1"/>
            <c:bubble3D val="0"/>
            <c:spPr>
              <a:solidFill>
                <a:srgbClr val="5D5D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00-4818-A6D7-1B6E725CFB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99D0800-2EDE-4FE1-A413-D7B7DC5154C8}" type="VALUE">
                      <a:rPr lang="en-US" sz="1400" b="1" baseline="0" smtClean="0"/>
                      <a:pPr/>
                      <a:t>[HODNOTA]</a:t>
                    </a:fld>
                    <a:r>
                      <a:rPr lang="en-US" sz="1400" b="1" baseline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00-4818-A6D7-1B6E725CFB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01BB3FF-459A-44E2-A274-F2921BCFA001}" type="VALUE">
                      <a:rPr lang="en-US" sz="1400" b="1" baseline="0" smtClean="0"/>
                      <a:pPr/>
                      <a:t>[HODNOTA]</a:t>
                    </a:fld>
                    <a:r>
                      <a:rPr lang="en-US" sz="1400" b="1" baseline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00-4818-A6D7-1B6E725C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</c:formatCode>
                <c:ptCount val="2"/>
                <c:pt idx="0">
                  <c:v>86.285714285713993</c:v>
                </c:pt>
                <c:pt idx="1">
                  <c:v>13.714285714286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0-4818-A6D7-1B6E725CF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ZKUŠENOST S INFARTKEM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00-4818-A6D7-1B6E725CFB21}"/>
              </c:ext>
            </c:extLst>
          </c:dPt>
          <c:dPt>
            <c:idx val="1"/>
            <c:bubble3D val="0"/>
            <c:spPr>
              <a:solidFill>
                <a:srgbClr val="5D5D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00-4818-A6D7-1B6E725CFB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7F19B72-793F-48F8-A7BF-4F0DBC81BADF}" type="VALUE">
                      <a:rPr lang="en-US" sz="1400" b="1" baseline="0" smtClean="0"/>
                      <a:pPr/>
                      <a:t>[HODNOTA]</a:t>
                    </a:fld>
                    <a:r>
                      <a:rPr lang="en-US" sz="1400" b="1" baseline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00-4818-A6D7-1B6E725CFB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767B06-E078-4A28-A625-C4F79A7B59D1}" type="VALUE">
                      <a:rPr lang="en-US" sz="1400" b="1" baseline="0" smtClean="0"/>
                      <a:pPr/>
                      <a:t>[HODNOTA]</a:t>
                    </a:fld>
                    <a:r>
                      <a:rPr lang="en-US" sz="1400" b="1" baseline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00-4818-A6D7-1B6E725C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</c:formatCode>
                <c:ptCount val="2"/>
                <c:pt idx="0">
                  <c:v>59.047619047619001</c:v>
                </c:pt>
                <c:pt idx="1">
                  <c:v>40.952380952380999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0-4818-A6D7-1B6E725CF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ZKUŠENOST S INFARTKEM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00-4818-A6D7-1B6E725CFB21}"/>
              </c:ext>
            </c:extLst>
          </c:dPt>
          <c:dPt>
            <c:idx val="1"/>
            <c:bubble3D val="0"/>
            <c:spPr>
              <a:solidFill>
                <a:srgbClr val="5D5D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00-4818-A6D7-1B6E725CFB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7F19B72-793F-48F8-A7BF-4F0DBC81BADF}" type="VALUE">
                      <a:rPr lang="en-US" sz="1400" b="1" baseline="0" smtClean="0"/>
                      <a:pPr/>
                      <a:t>[HODNOTA]</a:t>
                    </a:fld>
                    <a:r>
                      <a:rPr lang="en-US" sz="1400" b="1" baseline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00-4818-A6D7-1B6E725CFB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767B06-E078-4A28-A625-C4F79A7B59D1}" type="VALUE">
                      <a:rPr lang="en-US" sz="1400" b="1" baseline="0" smtClean="0"/>
                      <a:pPr/>
                      <a:t>[HODNOTA]</a:t>
                    </a:fld>
                    <a:r>
                      <a:rPr lang="en-US" sz="1400" b="1" baseline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00-4818-A6D7-1B6E725C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</c:formatCode>
                <c:ptCount val="2"/>
                <c:pt idx="0">
                  <c:v>22.666666666666998</c:v>
                </c:pt>
                <c:pt idx="1">
                  <c:v>77.333333333333002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0-4818-A6D7-1B6E725CF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ZKUŠENOST S INFARTKEM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00-4818-A6D7-1B6E725CFB21}"/>
              </c:ext>
            </c:extLst>
          </c:dPt>
          <c:dPt>
            <c:idx val="1"/>
            <c:bubble3D val="0"/>
            <c:spPr>
              <a:solidFill>
                <a:srgbClr val="5D5D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00-4818-A6D7-1B6E725CFB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7F19B72-793F-48F8-A7BF-4F0DBC81BADF}" type="VALUE">
                      <a:rPr lang="en-US" sz="1400" b="1" baseline="0" smtClean="0"/>
                      <a:pPr/>
                      <a:t>[HODNOTA]</a:t>
                    </a:fld>
                    <a:r>
                      <a:rPr lang="en-US" sz="1400" b="1" baseline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00-4818-A6D7-1B6E725CFB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767B06-E078-4A28-A625-C4F79A7B59D1}" type="VALUE">
                      <a:rPr lang="en-US" sz="1400" b="1" baseline="0" smtClean="0"/>
                      <a:pPr/>
                      <a:t>[HODNOTA]</a:t>
                    </a:fld>
                    <a:r>
                      <a:rPr lang="en-US" sz="1400" b="1" baseline="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00-4818-A6D7-1B6E725C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</c:formatCode>
                <c:ptCount val="2"/>
                <c:pt idx="0">
                  <c:v>41.904761904761997</c:v>
                </c:pt>
                <c:pt idx="1">
                  <c:v>58.095238095238003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0-4818-A6D7-1B6E725CF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ZKUŠENOST S INFARTKEM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1E-41F5-ACA6-B324B7616A0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1E-41F5-ACA6-B324B7616A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1E-41F5-ACA6-B324B7616A09}"/>
              </c:ext>
            </c:extLst>
          </c:dPt>
          <c:dLbls>
            <c:dLbl>
              <c:idx val="0"/>
              <c:layout>
                <c:manualLayout>
                  <c:x val="-0.15730771157405152"/>
                  <c:y val="9.6725430667250062E-2"/>
                </c:manualLayout>
              </c:layout>
              <c:tx>
                <c:rich>
                  <a:bodyPr/>
                  <a:lstStyle/>
                  <a:p>
                    <a:fld id="{993F8237-B469-4835-B490-E2DDA6CC1442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[PROCENTO]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1E-41F5-ACA6-B324B7616A09}"/>
                </c:ext>
              </c:extLst>
            </c:dLbl>
            <c:dLbl>
              <c:idx val="1"/>
              <c:layout>
                <c:manualLayout>
                  <c:x val="8.2568507258499638E-2"/>
                  <c:y val="-0.16960735132653182"/>
                </c:manualLayout>
              </c:layout>
              <c:tx>
                <c:rich>
                  <a:bodyPr/>
                  <a:lstStyle/>
                  <a:p>
                    <a:fld id="{2B4DDC6A-FE8E-4B22-AFA6-48C53AC5EB3B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[PROCENTO]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1E-41F5-ACA6-B324B7616A09}"/>
                </c:ext>
              </c:extLst>
            </c:dLbl>
            <c:dLbl>
              <c:idx val="2"/>
              <c:layout>
                <c:manualLayout>
                  <c:x val="0.10920538373511433"/>
                  <c:y val="0.14647158837222649"/>
                </c:manualLayout>
              </c:layout>
              <c:tx>
                <c:rich>
                  <a:bodyPr/>
                  <a:lstStyle/>
                  <a:p>
                    <a:fld id="{49348CE8-24AD-4ADC-8B73-85D26A75A944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[PROCENTO]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B1E-41F5-ACA6-B324B7616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Slyšel jsem o tom, ale nevím přesně, co to znamená</c:v>
                </c:pt>
              </c:strCache>
            </c:strRef>
          </c:cat>
          <c:val>
            <c:numRef>
              <c:f>List1!$B$2:$B$4</c:f>
              <c:numCache>
                <c:formatCode>0</c:formatCode>
                <c:ptCount val="3"/>
                <c:pt idx="0">
                  <c:v>35.428571428570997</c:v>
                </c:pt>
                <c:pt idx="1">
                  <c:v>42.857142857143003</c:v>
                </c:pt>
                <c:pt idx="2">
                  <c:v>21.714285714286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1E-41F5-ACA6-B324B7616A0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86006068770135"/>
          <c:y val="9.5967740513652922E-2"/>
          <c:w val="0.53109745618542381"/>
          <c:h val="0.852957286094017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80-443C-AD62-9AFC011B63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80-443C-AD62-9AFC011B63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80-443C-AD62-9AFC011B63A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80-443C-AD62-9AFC011B63A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80-443C-AD62-9AFC011B63A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880-443C-AD62-9AFC011B63A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880-443C-AD62-9AFC011B63A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880-443C-AD62-9AFC011B63AD}"/>
              </c:ext>
            </c:extLst>
          </c:dPt>
          <c:dLbls>
            <c:dLbl>
              <c:idx val="0"/>
              <c:layout>
                <c:manualLayout>
                  <c:x val="0"/>
                  <c:y val="-2.39394603630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80-443C-AD62-9AFC011B63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</c:f>
              <c:strCache>
                <c:ptCount val="1"/>
                <c:pt idx="0">
                  <c:v>Důležitost přizpůsobení životní situaci</c:v>
                </c:pt>
              </c:strCache>
            </c:strRef>
          </c:cat>
          <c:val>
            <c:numRef>
              <c:f>List1!$B$2</c:f>
              <c:numCache>
                <c:formatCode>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80-443C-AD62-9AFC011B63AD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880-443C-AD62-9AFC011B63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880-443C-AD62-9AFC011B63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880-443C-AD62-9AFC011B63AD}"/>
              </c:ext>
            </c:extLst>
          </c:dPt>
          <c:dLbls>
            <c:dLbl>
              <c:idx val="0"/>
              <c:layout>
                <c:manualLayout>
                  <c:x val="0"/>
                  <c:y val="-2.3939460363093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80-443C-AD62-9AFC011B6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List1!$B$1</c:f>
              <c:strCache>
                <c:ptCount val="1"/>
                <c:pt idx="0">
                  <c:v>Důležitost přizpůsobení životní situaci</c:v>
                </c:pt>
              </c:strCache>
            </c:strRef>
          </c:cat>
          <c:val>
            <c:numRef>
              <c:f>List1!$B$3</c:f>
              <c:numCache>
                <c:formatCode>0</c:formatCode>
                <c:ptCount val="1"/>
                <c:pt idx="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80-443C-AD62-9AFC011B63AD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Nemám názor</c:v>
                </c:pt>
              </c:strCache>
            </c:strRef>
          </c:tx>
          <c:spPr>
            <a:solidFill>
              <a:schemeClr val="accent1">
                <a:alpha val="31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List1!$B$1</c:f>
              <c:strCache>
                <c:ptCount val="1"/>
                <c:pt idx="0">
                  <c:v>Důležitost přizpůsobení životní situaci</c:v>
                </c:pt>
              </c:strCache>
            </c:strRef>
          </c:cat>
          <c:val>
            <c:numRef>
              <c:f>List1!$B$4</c:f>
              <c:numCache>
                <c:formatCode>0</c:formatCode>
                <c:ptCount val="1"/>
                <c:pt idx="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880-443C-AD62-9AFC011B63AD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880-443C-AD62-9AFC011B63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List1!$B$1</c:f>
              <c:strCache>
                <c:ptCount val="1"/>
                <c:pt idx="0">
                  <c:v>Důležitost přizpůsobení životní situaci</c:v>
                </c:pt>
              </c:strCache>
            </c:strRef>
          </c:cat>
          <c:val>
            <c:numRef>
              <c:f>List1!$B$5</c:f>
              <c:numCache>
                <c:formatCode>0</c:formatCode>
                <c:ptCount val="1"/>
                <c:pt idx="0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880-443C-AD62-9AFC011B63AD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List1!$B$1</c:f>
              <c:strCache>
                <c:ptCount val="1"/>
                <c:pt idx="0">
                  <c:v>Důležitost přizpůsobení životní situaci</c:v>
                </c:pt>
              </c:strCache>
            </c:strRef>
          </c:cat>
          <c:val>
            <c:numRef>
              <c:f>List1!$B$6</c:f>
              <c:numCache>
                <c:formatCode>0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80-443C-AD62-9AFC011B63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2037731424"/>
        <c:axId val="-2037648656"/>
      </c:barChart>
      <c:catAx>
        <c:axId val="-20377314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37648656"/>
        <c:crosses val="autoZero"/>
        <c:auto val="1"/>
        <c:lblAlgn val="ctr"/>
        <c:lblOffset val="100"/>
        <c:noMultiLvlLbl val="0"/>
      </c:catAx>
      <c:valAx>
        <c:axId val="-2037648656"/>
        <c:scaling>
          <c:orientation val="minMax"/>
          <c:max val="14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&quot;%&quot;;\-#,##0" sourceLinked="0"/>
        <c:majorTickMark val="out"/>
        <c:minorTickMark val="none"/>
        <c:tickLblPos val="nextTo"/>
        <c:crossAx val="-2037731424"/>
        <c:crosses val="autoZero"/>
        <c:crossBetween val="between"/>
        <c:majorUnit val="20"/>
      </c:valAx>
    </c:plotArea>
    <c:legend>
      <c:legendPos val="l"/>
      <c:layout>
        <c:manualLayout>
          <c:xMode val="edge"/>
          <c:yMode val="edge"/>
          <c:x val="6.0816997345122569E-3"/>
          <c:y val="0.34425590286772656"/>
          <c:w val="0.44835655233709659"/>
          <c:h val="0.617763833588167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US" sz="1200" b="0" i="0" u="none" strike="noStrike" kern="1200" baseline="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35458471260028E-2"/>
          <c:y val="4.1564993360496655E-2"/>
          <c:w val="0.89649841425868626"/>
          <c:h val="0.940405570877486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Prvky životního pojištění</c:v>
                </c:pt>
              </c:strCache>
            </c:strRef>
          </c:tx>
          <c:spPr>
            <a:solidFill>
              <a:srgbClr val="7F7F7F"/>
            </a:solidFill>
            <a:ln w="25407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 w="25407">
                <a:noFill/>
              </a:ln>
            </c:spPr>
            <c:extLst>
              <c:ext xmlns:c16="http://schemas.microsoft.com/office/drawing/2014/chart" uri="{C3380CC4-5D6E-409C-BE32-E72D297353CC}">
                <c16:uniqueId val="{00000008-FD85-4AD1-B9AD-DF06B7C28C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25407">
                <a:noFill/>
              </a:ln>
            </c:spPr>
            <c:extLst>
              <c:ext xmlns:c16="http://schemas.microsoft.com/office/drawing/2014/chart" uri="{C3380CC4-5D6E-409C-BE32-E72D297353CC}">
                <c16:uniqueId val="{00000009-FD85-4AD1-B9AD-DF06B7C28C3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 w="25407">
                <a:noFill/>
              </a:ln>
            </c:spPr>
            <c:extLst>
              <c:ext xmlns:c16="http://schemas.microsoft.com/office/drawing/2014/chart" uri="{C3380CC4-5D6E-409C-BE32-E72D297353CC}">
                <c16:uniqueId val="{0000000A-FD85-4AD1-B9AD-DF06B7C28C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25407">
                <a:noFill/>
              </a:ln>
            </c:spPr>
            <c:extLst>
              <c:ext xmlns:c16="http://schemas.microsoft.com/office/drawing/2014/chart" uri="{C3380CC4-5D6E-409C-BE32-E72D297353CC}">
                <c16:uniqueId val="{00000008-560B-45C8-85C6-765E0647080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25407">
                <a:noFill/>
              </a:ln>
            </c:spPr>
            <c:extLst>
              <c:ext xmlns:c16="http://schemas.microsoft.com/office/drawing/2014/chart" uri="{C3380CC4-5D6E-409C-BE32-E72D297353CC}">
                <c16:uniqueId val="{00000000-C953-42B4-BE37-726FF65523B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407">
                <a:noFill/>
              </a:ln>
            </c:spPr>
            <c:extLst>
              <c:ext xmlns:c16="http://schemas.microsoft.com/office/drawing/2014/chart" uri="{C3380CC4-5D6E-409C-BE32-E72D297353CC}">
                <c16:uniqueId val="{00000009-560B-45C8-85C6-765E0647080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 w="25407">
                <a:noFill/>
              </a:ln>
            </c:spPr>
            <c:extLst>
              <c:ext xmlns:c16="http://schemas.microsoft.com/office/drawing/2014/chart" uri="{C3380CC4-5D6E-409C-BE32-E72D297353CC}">
                <c16:uniqueId val="{0000000A-560B-45C8-85C6-765E06470806}"/>
              </c:ext>
            </c:extLst>
          </c:dPt>
          <c:dLbls>
            <c:numFmt formatCode="#,##0" sourceLinked="0"/>
            <c:spPr>
              <a:noFill/>
              <a:ln w="2540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Pojištění odpovědnosti</c:v>
                </c:pt>
                <c:pt idx="1">
                  <c:v>Pojištění sportovní výbavy</c:v>
                </c:pt>
                <c:pt idx="2">
                  <c:v>Cykloasistence</c:v>
                </c:pt>
                <c:pt idx="3">
                  <c:v>Asistence při nouzové situaci (zámečník/instalatér/elektrikář, apod.)</c:v>
                </c:pt>
                <c:pt idx="4">
                  <c:v>Meteovarování </c:v>
                </c:pt>
                <c:pt idx="5">
                  <c:v>Žádné z uvedených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69.7</c:v>
                </c:pt>
                <c:pt idx="1">
                  <c:v>6.5</c:v>
                </c:pt>
                <c:pt idx="2">
                  <c:v>4.5999999999999996</c:v>
                </c:pt>
                <c:pt idx="3">
                  <c:v>52</c:v>
                </c:pt>
                <c:pt idx="4">
                  <c:v>12</c:v>
                </c:pt>
                <c:pt idx="5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9-484D-B801-708380B1FC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3"/>
        <c:axId val="356307376"/>
        <c:axId val="356310904"/>
      </c:barChart>
      <c:catAx>
        <c:axId val="3563073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56310904"/>
        <c:crossesAt val="0"/>
        <c:auto val="1"/>
        <c:lblAlgn val="ctr"/>
        <c:lblOffset val="100"/>
        <c:tickMarkSkip val="1"/>
        <c:noMultiLvlLbl val="0"/>
      </c:catAx>
      <c:valAx>
        <c:axId val="356310904"/>
        <c:scaling>
          <c:orientation val="minMax"/>
          <c:max val="8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356307376"/>
        <c:crosses val="autoZero"/>
        <c:crossBetween val="between"/>
        <c:majorUnit val="50"/>
        <c:minorUnit val="10"/>
      </c:valAx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40404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66BD7-D6BB-4271-B1DF-A2B97619F543}" type="datetimeFigureOut">
              <a:rPr lang="cs-CZ" smtClean="0"/>
              <a:t>07.04.2022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63EF1-A718-40C0-A0C9-426074681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01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4EBF-9A35-4D09-9416-862FC724BB9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6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8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400110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4458258"/>
            <a:ext cx="579696" cy="307777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cs-CZ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41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9" y="1623810"/>
            <a:ext cx="3748172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222635" y="1623810"/>
            <a:ext cx="3748172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101122" y="1623810"/>
            <a:ext cx="3748172" cy="817663"/>
          </a:xfrm>
          <a:prstGeom prst="rect">
            <a:avLst/>
          </a:prstGeom>
          <a:solidFill>
            <a:schemeClr val="accent3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41267" y="2668921"/>
            <a:ext cx="3748173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22634" y="2668921"/>
            <a:ext cx="3748173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8101122" y="2668921"/>
            <a:ext cx="3748173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58E9A35-DE02-4641-B21E-5B7E90CD82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4" name="Zástupný symbol pro nadpis 1">
            <a:extLst>
              <a:ext uri="{FF2B5EF4-FFF2-40B4-BE49-F238E27FC236}">
                <a16:creationId xmlns:a16="http://schemas.microsoft.com/office/drawing/2014/main" id="{44381AED-CB9C-4FD1-A1FC-D52F68FE0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95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7" y="1623810"/>
            <a:ext cx="2782691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45872" y="1623810"/>
            <a:ext cx="2782691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150477" y="1623810"/>
            <a:ext cx="2782691" cy="817663"/>
          </a:xfrm>
          <a:prstGeom prst="rect">
            <a:avLst/>
          </a:prstGeom>
          <a:solidFill>
            <a:schemeClr val="accent3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9055084" y="1623810"/>
            <a:ext cx="2782691" cy="817663"/>
          </a:xfrm>
          <a:prstGeom prst="rect">
            <a:avLst/>
          </a:prstGeom>
          <a:solidFill>
            <a:schemeClr val="accent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41268" y="2668921"/>
            <a:ext cx="2782691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45872" y="2668921"/>
            <a:ext cx="2782691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150477" y="2668921"/>
            <a:ext cx="2782691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9055084" y="2668921"/>
            <a:ext cx="2782691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4D8D57-DB31-4ED5-8674-5C2C2CA1EC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6" name="Zástupný symbol pro nadpis 1">
            <a:extLst>
              <a:ext uri="{FF2B5EF4-FFF2-40B4-BE49-F238E27FC236}">
                <a16:creationId xmlns:a16="http://schemas.microsoft.com/office/drawing/2014/main" id="{1EB78C56-5955-456F-B54F-7A9002486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78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267" y="4813844"/>
            <a:ext cx="5686336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51439" y="4813844"/>
            <a:ext cx="5686336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1267" y="2441472"/>
            <a:ext cx="5686336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51439" y="2441472"/>
            <a:ext cx="5686336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7" y="1623810"/>
            <a:ext cx="5686336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51439" y="1623810"/>
            <a:ext cx="5686336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71DD2BA-8CB7-4135-BA7B-92C0A6BDCA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5" name="Zástupný symbol pro nadpis 1">
            <a:extLst>
              <a:ext uri="{FF2B5EF4-FFF2-40B4-BE49-F238E27FC236}">
                <a16:creationId xmlns:a16="http://schemas.microsoft.com/office/drawing/2014/main" id="{1EF1598E-3A04-4D99-84F7-14853F22E8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11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269" y="4813844"/>
            <a:ext cx="3748172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222635" y="4813844"/>
            <a:ext cx="3748172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1269" y="2441472"/>
            <a:ext cx="3748172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222635" y="2441472"/>
            <a:ext cx="3748172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9" y="1623810"/>
            <a:ext cx="3748172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222635" y="1623810"/>
            <a:ext cx="3748172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101122" y="4813844"/>
            <a:ext cx="3748172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101122" y="2441472"/>
            <a:ext cx="3748172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101122" y="1623810"/>
            <a:ext cx="3748172" cy="817663"/>
          </a:xfrm>
          <a:prstGeom prst="rect">
            <a:avLst/>
          </a:prstGeom>
          <a:solidFill>
            <a:schemeClr val="accent3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36A58E7-D829-479C-9861-C95BAF7093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8" name="Zástupný symbol pro nadpis 1">
            <a:extLst>
              <a:ext uri="{FF2B5EF4-FFF2-40B4-BE49-F238E27FC236}">
                <a16:creationId xmlns:a16="http://schemas.microsoft.com/office/drawing/2014/main" id="{2A97223C-D814-4A2E-BE4F-F3855CE83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0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267" y="4813844"/>
            <a:ext cx="2782691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45872" y="4813844"/>
            <a:ext cx="2782691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1267" y="2441472"/>
            <a:ext cx="2782691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245872" y="2441472"/>
            <a:ext cx="2782691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7" y="1623810"/>
            <a:ext cx="2782691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45872" y="1623810"/>
            <a:ext cx="2782691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150477" y="4813844"/>
            <a:ext cx="2782691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150477" y="2441472"/>
            <a:ext cx="2782691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150477" y="1623810"/>
            <a:ext cx="2782691" cy="817663"/>
          </a:xfrm>
          <a:prstGeom prst="rect">
            <a:avLst/>
          </a:prstGeom>
          <a:solidFill>
            <a:schemeClr val="accent3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055084" y="4813844"/>
            <a:ext cx="2782691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055084" y="2441472"/>
            <a:ext cx="2782691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9055084" y="1623810"/>
            <a:ext cx="2782691" cy="817663"/>
          </a:xfrm>
          <a:prstGeom prst="rect">
            <a:avLst/>
          </a:prstGeom>
          <a:solidFill>
            <a:schemeClr val="accent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B2D6991-17E2-4A4F-AE14-E53D9D06F9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21" name="Zástupný symbol pro nadpis 1">
            <a:extLst>
              <a:ext uri="{FF2B5EF4-FFF2-40B4-BE49-F238E27FC236}">
                <a16:creationId xmlns:a16="http://schemas.microsoft.com/office/drawing/2014/main" id="{D0266CB2-8C4E-462A-823D-DAC5AA50C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31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A8095C-447C-4D0A-BCC7-BA8A875C0E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4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346BB1-4DE5-4EF3-93F6-20F85E9C3285}"/>
              </a:ext>
            </a:extLst>
          </p:cNvPr>
          <p:cNvSpPr txBox="1"/>
          <p:nvPr userDrawn="1"/>
        </p:nvSpPr>
        <p:spPr>
          <a:xfrm>
            <a:off x="937709" y="5805683"/>
            <a:ext cx="1026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Příkopě 22, Slovanský dům, 110 00, Praha 1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5E6404DB-9E31-4ACB-97C6-9882549B0E85}"/>
              </a:ext>
            </a:extLst>
          </p:cNvPr>
          <p:cNvGrpSpPr/>
          <p:nvPr userDrawn="1"/>
        </p:nvGrpSpPr>
        <p:grpSpPr>
          <a:xfrm>
            <a:off x="3587114" y="6202096"/>
            <a:ext cx="5017773" cy="369332"/>
            <a:chOff x="3587114" y="6202096"/>
            <a:chExt cx="5017773" cy="369332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988228D5-416B-40BE-AAA5-BA0A688EB7EB}"/>
                </a:ext>
              </a:extLst>
            </p:cNvPr>
            <p:cNvSpPr txBox="1"/>
            <p:nvPr userDrawn="1"/>
          </p:nvSpPr>
          <p:spPr>
            <a:xfrm>
              <a:off x="3587114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u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www.ipsos.cz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B933561-1EF4-458C-B83E-CBE5C43F07F7}"/>
                </a:ext>
              </a:extLst>
            </p:cNvPr>
            <p:cNvSpPr txBox="1"/>
            <p:nvPr userDrawn="1"/>
          </p:nvSpPr>
          <p:spPr>
            <a:xfrm>
              <a:off x="6206489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u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www.ipsos.com</a:t>
              </a:r>
            </a:p>
          </p:txBody>
        </p:sp>
      </p:grpSp>
      <p:sp>
        <p:nvSpPr>
          <p:cNvPr id="11" name="Zástupný symbol obrázku 24">
            <a:extLst>
              <a:ext uri="{FF2B5EF4-FFF2-40B4-BE49-F238E27FC236}">
                <a16:creationId xmlns:a16="http://schemas.microsoft.com/office/drawing/2014/main" id="{FC156BAB-EC4C-4438-9E79-1F47E164D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7444" y="2196652"/>
            <a:ext cx="1260000" cy="1260000"/>
          </a:xfrm>
          <a:prstGeom prst="ellipse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12" name="Zástupný symbol obrázku 24">
            <a:extLst>
              <a:ext uri="{FF2B5EF4-FFF2-40B4-BE49-F238E27FC236}">
                <a16:creationId xmlns:a16="http://schemas.microsoft.com/office/drawing/2014/main" id="{51020E12-0045-4D9A-B565-2814F1D45C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65693" y="3507746"/>
            <a:ext cx="1260000" cy="1260000"/>
          </a:xfrm>
          <a:prstGeom prst="ellipse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22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bg>
      <p:bgPr>
        <a:solidFill>
          <a:srgbClr val="0025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51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5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9945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18429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711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7291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85850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41114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377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465879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bg>
      <p:bgPr>
        <a:solidFill>
          <a:srgbClr val="002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55572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4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0391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436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30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07200" y="6021289"/>
            <a:ext cx="11549440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3C412AA-71DE-448A-9D8C-26AEE9E74F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id="{2002CC12-AA4B-4C37-B513-EB88CB2C3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032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46615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0477" y="5302567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400110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76" y="4458258"/>
            <a:ext cx="579696" cy="307777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cs-CZ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812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81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07200" y="6021289"/>
            <a:ext cx="11549440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3C412AA-71DE-448A-9D8C-26AEE9E74F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id="{2002CC12-AA4B-4C37-B513-EB88CB2C3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299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0">
            <a:extLst>
              <a:ext uri="{FF2B5EF4-FFF2-40B4-BE49-F238E27FC236}">
                <a16:creationId xmlns:a16="http://schemas.microsoft.com/office/drawing/2014/main" id="{52196325-BF59-4C28-A9BD-380E2BC6508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7200" y="1466849"/>
            <a:ext cx="11644800" cy="4880571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buFont typeface="Arial" panose="020B0604020202020204" pitchFamily="34" charset="0"/>
              <a:buChar char="•"/>
              <a:defRPr sz="2133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1749" indent="-268804">
              <a:buFont typeface="Arial" panose="020B0604020202020204" pitchFamily="34" charset="0"/>
              <a:buChar char="•"/>
              <a:defRPr sz="2133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02E0D8-1995-4544-A3D3-5F9D9AE8D3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8" name="Zástupný symbol pro nadpis 1">
            <a:extLst>
              <a:ext uri="{FF2B5EF4-FFF2-40B4-BE49-F238E27FC236}">
                <a16:creationId xmlns:a16="http://schemas.microsoft.com/office/drawing/2014/main" id="{6A5BC454-46CF-4DED-9193-7AC8095AC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315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 </a:t>
            </a:r>
            <a:r>
              <a:rPr lang="en-GB" noProof="0" dirty="0" err="1"/>
              <a:t>Something</a:t>
            </a:r>
            <a:r>
              <a:rPr lang="en-GB" noProof="0" dirty="0"/>
              <a:t> </a:t>
            </a:r>
            <a:r>
              <a:rPr lang="en-GB" noProof="0" dirty="0" err="1"/>
              <a:t>Something</a:t>
            </a:r>
            <a:r>
              <a:rPr lang="en-GB" noProof="0" dirty="0"/>
              <a:t> </a:t>
            </a:r>
            <a:r>
              <a:rPr lang="en-GB" noProof="0" dirty="0" err="1"/>
              <a:t>Something</a:t>
            </a:r>
            <a:r>
              <a:rPr lang="en-GB" noProof="0" dirty="0"/>
              <a:t> </a:t>
            </a:r>
            <a:r>
              <a:rPr lang="en-GB" noProof="0" dirty="0" err="1"/>
              <a:t>Something</a:t>
            </a:r>
            <a:endParaRPr lang="en-GB" noProof="0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</a:rPr>
              <a:pPr/>
              <a:t>‹#›</a:t>
            </a:fld>
            <a:endParaRPr lang="cs-CZ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3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9BA7903-A432-474B-945F-A0C4ABA5246E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</a:rPr>
              <a:pPr/>
              <a:t>‹#›</a:t>
            </a:fld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2" name="Forme libre : forme 12">
            <a:extLst>
              <a:ext uri="{FF2B5EF4-FFF2-40B4-BE49-F238E27FC236}">
                <a16:creationId xmlns:a16="http://schemas.microsoft.com/office/drawing/2014/main" id="{78D3837D-C9AC-4298-B51D-3F4D7B63FD03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3" name="Forme libre : forme 13">
            <a:extLst>
              <a:ext uri="{FF2B5EF4-FFF2-40B4-BE49-F238E27FC236}">
                <a16:creationId xmlns:a16="http://schemas.microsoft.com/office/drawing/2014/main" id="{1AE61D83-4EC0-4A1B-BE39-765CBDB3EF1D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1A3F6EE-0FF9-4694-9B39-DB6A7C1C008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2" y="459718"/>
            <a:ext cx="7551996" cy="1015663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52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rgbClr val="405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9BA7903-A432-474B-945F-A0C4ABA5246E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</a:rPr>
              <a:pPr/>
              <a:t>‹#›</a:t>
            </a:fld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2" y="459718"/>
            <a:ext cx="7551996" cy="1015663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6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bg>
      <p:bgPr>
        <a:solidFill>
          <a:srgbClr val="009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9BA7903-A432-474B-945F-A0C4ABA5246E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</a:rPr>
              <a:pPr/>
              <a:t>‹#›</a:t>
            </a:fld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54E9471F-5AB6-4801-98F2-4BCF030CE0F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2" y="459718"/>
            <a:ext cx="7551996" cy="1015663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302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51439" y="1623810"/>
            <a:ext cx="5686336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41267" y="2668921"/>
            <a:ext cx="5686336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51439" y="2668921"/>
            <a:ext cx="5686336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7" y="1623810"/>
            <a:ext cx="5686336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DA8736C-86CA-412B-94CE-432D1623E3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2" name="Zástupný symbol pro nadpis 1">
            <a:extLst>
              <a:ext uri="{FF2B5EF4-FFF2-40B4-BE49-F238E27FC236}">
                <a16:creationId xmlns:a16="http://schemas.microsoft.com/office/drawing/2014/main" id="{582BCBF2-1BA1-4817-A40E-466467B4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0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0">
            <a:extLst>
              <a:ext uri="{FF2B5EF4-FFF2-40B4-BE49-F238E27FC236}">
                <a16:creationId xmlns:a16="http://schemas.microsoft.com/office/drawing/2014/main" id="{52196325-BF59-4C28-A9BD-380E2BC6508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7200" y="1466849"/>
            <a:ext cx="11644800" cy="4880571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buFont typeface="Arial" panose="020B0604020202020204" pitchFamily="34" charset="0"/>
              <a:buChar char="•"/>
              <a:defRPr sz="2133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1749" indent="-268804">
              <a:buFont typeface="Arial" panose="020B0604020202020204" pitchFamily="34" charset="0"/>
              <a:buChar char="•"/>
              <a:defRPr sz="2133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02E0D8-1995-4544-A3D3-5F9D9AE8D3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8" name="Zástupný symbol pro nadpis 1">
            <a:extLst>
              <a:ext uri="{FF2B5EF4-FFF2-40B4-BE49-F238E27FC236}">
                <a16:creationId xmlns:a16="http://schemas.microsoft.com/office/drawing/2014/main" id="{6A5BC454-46CF-4DED-9193-7AC8095AC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090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9" y="1623810"/>
            <a:ext cx="3748172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222635" y="1623810"/>
            <a:ext cx="3748172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101122" y="1623810"/>
            <a:ext cx="3748172" cy="817663"/>
          </a:xfrm>
          <a:prstGeom prst="rect">
            <a:avLst/>
          </a:prstGeom>
          <a:solidFill>
            <a:schemeClr val="accent3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341267" y="2668921"/>
            <a:ext cx="3748173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22634" y="2668921"/>
            <a:ext cx="3748173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8101122" y="2668921"/>
            <a:ext cx="3748173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58E9A35-DE02-4641-B21E-5B7E90CD82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4" name="Zástupný symbol pro nadpis 1">
            <a:extLst>
              <a:ext uri="{FF2B5EF4-FFF2-40B4-BE49-F238E27FC236}">
                <a16:creationId xmlns:a16="http://schemas.microsoft.com/office/drawing/2014/main" id="{44381AED-CB9C-4FD1-A1FC-D52F68FE0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886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7" y="1623810"/>
            <a:ext cx="2782691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45872" y="1623810"/>
            <a:ext cx="2782691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150477" y="1623810"/>
            <a:ext cx="2782691" cy="817663"/>
          </a:xfrm>
          <a:prstGeom prst="rect">
            <a:avLst/>
          </a:prstGeom>
          <a:solidFill>
            <a:schemeClr val="accent3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9055084" y="1623810"/>
            <a:ext cx="2782691" cy="817663"/>
          </a:xfrm>
          <a:prstGeom prst="rect">
            <a:avLst/>
          </a:prstGeom>
          <a:solidFill>
            <a:schemeClr val="accent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41268" y="2668921"/>
            <a:ext cx="2782691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45872" y="2668921"/>
            <a:ext cx="2782691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150477" y="2668921"/>
            <a:ext cx="2782691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9055084" y="2668921"/>
            <a:ext cx="2782691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4D8D57-DB31-4ED5-8674-5C2C2CA1EC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6" name="Zástupný symbol pro nadpis 1">
            <a:extLst>
              <a:ext uri="{FF2B5EF4-FFF2-40B4-BE49-F238E27FC236}">
                <a16:creationId xmlns:a16="http://schemas.microsoft.com/office/drawing/2014/main" id="{1EB78C56-5955-456F-B54F-7A9002486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029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267" y="4813844"/>
            <a:ext cx="5686336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51439" y="4813844"/>
            <a:ext cx="5686336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1267" y="2441472"/>
            <a:ext cx="5686336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51439" y="2441472"/>
            <a:ext cx="5686336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7" y="1623810"/>
            <a:ext cx="5686336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51439" y="1623810"/>
            <a:ext cx="5686336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71DD2BA-8CB7-4135-BA7B-92C0A6BDCA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5" name="Zástupný symbol pro nadpis 1">
            <a:extLst>
              <a:ext uri="{FF2B5EF4-FFF2-40B4-BE49-F238E27FC236}">
                <a16:creationId xmlns:a16="http://schemas.microsoft.com/office/drawing/2014/main" id="{1EF1598E-3A04-4D99-84F7-14853F22E8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303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269" y="4813844"/>
            <a:ext cx="3748172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222635" y="4813844"/>
            <a:ext cx="3748172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1269" y="2441472"/>
            <a:ext cx="3748172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222635" y="2441472"/>
            <a:ext cx="3748172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9" y="1623810"/>
            <a:ext cx="3748172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222635" y="1623810"/>
            <a:ext cx="3748172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101122" y="4813844"/>
            <a:ext cx="3748172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101122" y="2441472"/>
            <a:ext cx="3748172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101122" y="1623810"/>
            <a:ext cx="3748172" cy="817663"/>
          </a:xfrm>
          <a:prstGeom prst="rect">
            <a:avLst/>
          </a:prstGeom>
          <a:solidFill>
            <a:schemeClr val="accent3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36A58E7-D829-479C-9861-C95BAF7093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8" name="Zástupný symbol pro nadpis 1">
            <a:extLst>
              <a:ext uri="{FF2B5EF4-FFF2-40B4-BE49-F238E27FC236}">
                <a16:creationId xmlns:a16="http://schemas.microsoft.com/office/drawing/2014/main" id="{2A97223C-D814-4A2E-BE4F-F3855CE83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834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267" y="4813844"/>
            <a:ext cx="2782691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45872" y="4813844"/>
            <a:ext cx="2782691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1267" y="2441472"/>
            <a:ext cx="2782691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245872" y="2441472"/>
            <a:ext cx="2782691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7" y="1623810"/>
            <a:ext cx="2782691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245872" y="1623810"/>
            <a:ext cx="2782691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150477" y="4813844"/>
            <a:ext cx="2782691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150477" y="2441472"/>
            <a:ext cx="2782691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150477" y="1623810"/>
            <a:ext cx="2782691" cy="817663"/>
          </a:xfrm>
          <a:prstGeom prst="rect">
            <a:avLst/>
          </a:prstGeom>
          <a:solidFill>
            <a:schemeClr val="accent3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9055084" y="4813844"/>
            <a:ext cx="2782691" cy="1243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67" kern="1200" cap="none" baseline="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055084" y="2441472"/>
            <a:ext cx="2782691" cy="2372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9055084" y="1623810"/>
            <a:ext cx="2782691" cy="817663"/>
          </a:xfrm>
          <a:prstGeom prst="rect">
            <a:avLst/>
          </a:prstGeom>
          <a:solidFill>
            <a:schemeClr val="accent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B2D6991-17E2-4A4F-AE14-E53D9D06F9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21" name="Zástupný symbol pro nadpis 1">
            <a:extLst>
              <a:ext uri="{FF2B5EF4-FFF2-40B4-BE49-F238E27FC236}">
                <a16:creationId xmlns:a16="http://schemas.microsoft.com/office/drawing/2014/main" id="{D0266CB2-8C4E-462A-823D-DAC5AA50C4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846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A8095C-447C-4D0A-BCC7-BA8A875C0E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4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346BB1-4DE5-4EF3-93F6-20F85E9C3285}"/>
              </a:ext>
            </a:extLst>
          </p:cNvPr>
          <p:cNvSpPr txBox="1"/>
          <p:nvPr userDrawn="1"/>
        </p:nvSpPr>
        <p:spPr>
          <a:xfrm>
            <a:off x="937709" y="5805683"/>
            <a:ext cx="1026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Příkopě 22, Slovanský dům, 110 00, Praha 1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5E6404DB-9E31-4ACB-97C6-9882549B0E85}"/>
              </a:ext>
            </a:extLst>
          </p:cNvPr>
          <p:cNvGrpSpPr/>
          <p:nvPr userDrawn="1"/>
        </p:nvGrpSpPr>
        <p:grpSpPr>
          <a:xfrm>
            <a:off x="3587114" y="6202096"/>
            <a:ext cx="5017773" cy="369332"/>
            <a:chOff x="3587114" y="6202096"/>
            <a:chExt cx="5017773" cy="369332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988228D5-416B-40BE-AAA5-BA0A688EB7EB}"/>
                </a:ext>
              </a:extLst>
            </p:cNvPr>
            <p:cNvSpPr txBox="1"/>
            <p:nvPr userDrawn="1"/>
          </p:nvSpPr>
          <p:spPr>
            <a:xfrm>
              <a:off x="3587114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u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www.ipsos.cz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B933561-1EF4-458C-B83E-CBE5C43F07F7}"/>
                </a:ext>
              </a:extLst>
            </p:cNvPr>
            <p:cNvSpPr txBox="1"/>
            <p:nvPr userDrawn="1"/>
          </p:nvSpPr>
          <p:spPr>
            <a:xfrm>
              <a:off x="6206489" y="6202096"/>
              <a:ext cx="239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u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www.ipsos.com</a:t>
              </a:r>
            </a:p>
          </p:txBody>
        </p:sp>
      </p:grpSp>
      <p:sp>
        <p:nvSpPr>
          <p:cNvPr id="11" name="Zástupný symbol obrázku 24">
            <a:extLst>
              <a:ext uri="{FF2B5EF4-FFF2-40B4-BE49-F238E27FC236}">
                <a16:creationId xmlns:a16="http://schemas.microsoft.com/office/drawing/2014/main" id="{FC156BAB-EC4C-4438-9E79-1F47E164D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7444" y="2196652"/>
            <a:ext cx="1260000" cy="1260000"/>
          </a:xfrm>
          <a:prstGeom prst="ellipse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12" name="Zástupný symbol obrázku 24">
            <a:extLst>
              <a:ext uri="{FF2B5EF4-FFF2-40B4-BE49-F238E27FC236}">
                <a16:creationId xmlns:a16="http://schemas.microsoft.com/office/drawing/2014/main" id="{51020E12-0045-4D9A-B565-2814F1D45C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65693" y="3507746"/>
            <a:ext cx="1260000" cy="1260000"/>
          </a:xfrm>
          <a:prstGeom prst="ellipse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12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 </a:t>
            </a:r>
            <a:r>
              <a:rPr lang="en-GB" noProof="0" dirty="0" err="1"/>
              <a:t>Something</a:t>
            </a:r>
            <a:r>
              <a:rPr lang="en-GB" noProof="0" dirty="0"/>
              <a:t> </a:t>
            </a:r>
            <a:r>
              <a:rPr lang="en-GB" noProof="0" dirty="0" err="1"/>
              <a:t>Something</a:t>
            </a:r>
            <a:r>
              <a:rPr lang="en-GB" noProof="0" dirty="0"/>
              <a:t> </a:t>
            </a:r>
            <a:r>
              <a:rPr lang="en-GB" noProof="0" dirty="0" err="1"/>
              <a:t>Something</a:t>
            </a:r>
            <a:r>
              <a:rPr lang="en-GB" noProof="0" dirty="0"/>
              <a:t> </a:t>
            </a:r>
            <a:r>
              <a:rPr lang="en-GB" noProof="0" dirty="0" err="1"/>
              <a:t>Something</a:t>
            </a:r>
            <a:endParaRPr lang="en-GB" noProof="0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</a:rPr>
              <a:pPr/>
              <a:t>‹#›</a:t>
            </a:fld>
            <a:endParaRPr lang="cs-CZ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4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9BA7903-A432-474B-945F-A0C4ABA5246E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</a:rPr>
              <a:pPr/>
              <a:t>‹#›</a:t>
            </a:fld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2" name="Forme libre : forme 12">
            <a:extLst>
              <a:ext uri="{FF2B5EF4-FFF2-40B4-BE49-F238E27FC236}">
                <a16:creationId xmlns:a16="http://schemas.microsoft.com/office/drawing/2014/main" id="{78D3837D-C9AC-4298-B51D-3F4D7B63FD03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3" name="Forme libre : forme 13">
            <a:extLst>
              <a:ext uri="{FF2B5EF4-FFF2-40B4-BE49-F238E27FC236}">
                <a16:creationId xmlns:a16="http://schemas.microsoft.com/office/drawing/2014/main" id="{1AE61D83-4EC0-4A1B-BE39-765CBDB3EF1D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1A3F6EE-0FF9-4694-9B39-DB6A7C1C008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2" y="459718"/>
            <a:ext cx="7551996" cy="1015663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55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bg>
      <p:bgPr>
        <a:solidFill>
          <a:srgbClr val="405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9BA7903-A432-474B-945F-A0C4ABA5246E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</a:rPr>
              <a:pPr/>
              <a:t>‹#›</a:t>
            </a:fld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2" y="459718"/>
            <a:ext cx="7551996" cy="1015663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">
    <p:bg>
      <p:bgPr>
        <a:solidFill>
          <a:srgbClr val="009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9BA7903-A432-474B-945F-A0C4ABA5246E}"/>
              </a:ext>
            </a:extLst>
          </p:cNvPr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</a:rPr>
              <a:pPr/>
              <a:t>‹#›</a:t>
            </a:fld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54E9471F-5AB6-4801-98F2-4BCF030CE0F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2" y="459718"/>
            <a:ext cx="7551996" cy="1015663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8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51439" y="1623810"/>
            <a:ext cx="5686336" cy="817663"/>
          </a:xfrm>
          <a:prstGeom prst="rect">
            <a:avLst/>
          </a:prstGeom>
          <a:solidFill>
            <a:schemeClr val="accent2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41267" y="2668921"/>
            <a:ext cx="5686336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51439" y="2668921"/>
            <a:ext cx="5686336" cy="3499313"/>
          </a:xfrm>
          <a:prstGeom prst="rect">
            <a:avLst/>
          </a:prstGeom>
        </p:spPr>
        <p:txBody>
          <a:bodyPr lIns="82274" rIns="27425"/>
          <a:lstStyle>
            <a:lvl1pPr>
              <a:defRPr sz="22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41267" y="1623810"/>
            <a:ext cx="5686336" cy="817663"/>
          </a:xfrm>
          <a:prstGeom prst="rect">
            <a:avLst/>
          </a:prstGeom>
          <a:solidFill>
            <a:schemeClr val="accent1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1219"/>
              </a:spcBef>
              <a:buNone/>
              <a:defRPr lang="en-US" sz="2400" kern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5077" indent="-2047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DA8736C-86CA-412B-94CE-432D1623E3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7200" y="164637"/>
            <a:ext cx="11681125" cy="3840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1219140">
              <a:spcBef>
                <a:spcPct val="0"/>
              </a:spcBef>
              <a:buNone/>
            </a:pPr>
            <a:r>
              <a:rPr lang="en-US" dirty="0"/>
              <a:t>CLICK TO EDIT</a:t>
            </a:r>
            <a:r>
              <a:rPr lang="cs-CZ" dirty="0"/>
              <a:t> </a:t>
            </a:r>
            <a:r>
              <a:rPr lang="en-US" dirty="0"/>
              <a:t>MASTER TEXT STYLES</a:t>
            </a:r>
          </a:p>
        </p:txBody>
      </p:sp>
      <p:sp>
        <p:nvSpPr>
          <p:cNvPr id="12" name="Zástupný symbol pro nadpis 1">
            <a:extLst>
              <a:ext uri="{FF2B5EF4-FFF2-40B4-BE49-F238E27FC236}">
                <a16:creationId xmlns:a16="http://schemas.microsoft.com/office/drawing/2014/main" id="{582BCBF2-1BA1-4817-A40E-466467B4E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cs-CZ" sz="1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defTabSz="1219140">
              <a:spcBef>
                <a:spcPct val="20000"/>
              </a:spcBef>
              <a:buFont typeface="Arial" pitchFamily="34" charset="0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3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/>
              <a:pPr/>
              <a:t>‹#›</a:t>
            </a:fld>
            <a:endParaRPr lang="cs-CZ" sz="1600" dirty="0"/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307200" y="163200"/>
            <a:ext cx="11573896" cy="39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232828" lvl="0" indent="-232828" defTabSz="1219140">
              <a:buFont typeface="Wingdings" pitchFamily="2" charset="2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6" name="Graphique 17">
            <a:extLst>
              <a:ext uri="{FF2B5EF4-FFF2-40B4-BE49-F238E27FC236}">
                <a16:creationId xmlns:a16="http://schemas.microsoft.com/office/drawing/2014/main" id="{D8B210C2-54C8-4C4F-B445-BBE3EC473D4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9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lang="en-US" sz="2000" b="0" kern="1200" dirty="0">
          <a:solidFill>
            <a:srgbClr val="404040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32828" indent="-232828" algn="l" defTabSz="1219170" rtl="0" eaLnBrk="1" latinLnBrk="0" hangingPunct="1">
        <a:spcBef>
          <a:spcPct val="20000"/>
        </a:spcBef>
        <a:buFont typeface="Wingdings" pitchFamily="2" charset="2"/>
        <a:buChar char="§"/>
        <a:defRPr sz="2667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92652" indent="-270927" algn="l" defTabSz="121917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829713" indent="-169329" algn="l" defTabSz="1219170" rtl="0" eaLnBrk="1" latinLnBrk="0" hangingPunct="1">
        <a:spcBef>
          <a:spcPct val="20000"/>
        </a:spcBef>
        <a:buSzPct val="100000"/>
        <a:buFont typeface="Arial" pitchFamily="34" charset="0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202237" indent="-186262" algn="l" defTabSz="1219170" rtl="0" eaLnBrk="1" latinLnBrk="0" hangingPunct="1">
        <a:spcBef>
          <a:spcPct val="20000"/>
        </a:spcBef>
        <a:buFont typeface="Arial" pitchFamily="34" charset="0"/>
        <a:buNone/>
        <a:defRPr sz="2133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676358" indent="-186262" algn="l" defTabSz="1219170" rtl="0" eaLnBrk="1" latinLnBrk="0" hangingPunct="1">
        <a:spcBef>
          <a:spcPct val="20000"/>
        </a:spcBef>
        <a:buFont typeface="Arial" pitchFamily="34" charset="0"/>
        <a:buNone/>
        <a:defRPr sz="1867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650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12824" y="6545664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/>
              <a:pPr/>
              <a:t>‹#›</a:t>
            </a:fld>
            <a:endParaRPr lang="cs-CZ" sz="1600" dirty="0"/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307200" y="163200"/>
            <a:ext cx="11573896" cy="39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232828" lvl="0" indent="-232828" defTabSz="1219140">
              <a:buFont typeface="Wingdings" pitchFamily="2" charset="2"/>
            </a:pPr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6" name="Graphique 17">
            <a:extLst>
              <a:ext uri="{FF2B5EF4-FFF2-40B4-BE49-F238E27FC236}">
                <a16:creationId xmlns:a16="http://schemas.microsoft.com/office/drawing/2014/main" id="{D8B210C2-54C8-4C4F-B445-BBE3EC473D4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lang="en-US" sz="2000" b="0" kern="1200" dirty="0">
          <a:solidFill>
            <a:srgbClr val="404040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32828" indent="-232828" algn="l" defTabSz="1219170" rtl="0" eaLnBrk="1" latinLnBrk="0" hangingPunct="1">
        <a:spcBef>
          <a:spcPct val="20000"/>
        </a:spcBef>
        <a:buFont typeface="Wingdings" pitchFamily="2" charset="2"/>
        <a:buChar char="§"/>
        <a:defRPr sz="2667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92652" indent="-270927" algn="l" defTabSz="121917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829713" indent="-169329" algn="l" defTabSz="1219170" rtl="0" eaLnBrk="1" latinLnBrk="0" hangingPunct="1">
        <a:spcBef>
          <a:spcPct val="20000"/>
        </a:spcBef>
        <a:buSzPct val="100000"/>
        <a:buFont typeface="Arial" pitchFamily="34" charset="0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202237" indent="-186262" algn="l" defTabSz="1219170" rtl="0" eaLnBrk="1" latinLnBrk="0" hangingPunct="1">
        <a:spcBef>
          <a:spcPct val="20000"/>
        </a:spcBef>
        <a:buFont typeface="Arial" pitchFamily="34" charset="0"/>
        <a:buNone/>
        <a:defRPr sz="2133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676358" indent="-186262" algn="l" defTabSz="1219170" rtl="0" eaLnBrk="1" latinLnBrk="0" hangingPunct="1">
        <a:spcBef>
          <a:spcPct val="20000"/>
        </a:spcBef>
        <a:buFont typeface="Arial" pitchFamily="34" charset="0"/>
        <a:buNone/>
        <a:defRPr sz="1867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2A7085-EA3D-4B57-BE8E-2DFAB468A0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132" y="4014515"/>
            <a:ext cx="2694058" cy="400110"/>
          </a:xfrm>
        </p:spPr>
        <p:txBody>
          <a:bodyPr/>
          <a:lstStyle/>
          <a:p>
            <a:r>
              <a:rPr lang="en-US" dirty="0">
                <a:highlight>
                  <a:srgbClr val="008641"/>
                </a:highlight>
              </a:rPr>
              <a:t>Ipsos pro </a:t>
            </a:r>
            <a:r>
              <a:rPr lang="cs-CZ" dirty="0">
                <a:highlight>
                  <a:srgbClr val="008641"/>
                </a:highlight>
              </a:rPr>
              <a:t>Kooperativa</a:t>
            </a:r>
            <a:endParaRPr lang="en-GB" dirty="0">
              <a:highlight>
                <a:srgbClr val="008641"/>
              </a:highligh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BC137-7C9D-4CB1-B9C5-E3138735E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00" y="583200"/>
            <a:ext cx="7551997" cy="2475348"/>
          </a:xfrm>
        </p:spPr>
        <p:txBody>
          <a:bodyPr>
            <a:noAutofit/>
          </a:bodyPr>
          <a:lstStyle/>
          <a:p>
            <a:r>
              <a:rPr lang="cs-CZ" sz="4800" noProof="1">
                <a:highlight>
                  <a:srgbClr val="008641"/>
                </a:highlight>
              </a:rPr>
              <a:t>POJIŠTĚNÍ NEMOVITOSTI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8E96CA2C-57F9-4A37-95DF-7B126A7FE74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79376" y="4458258"/>
            <a:ext cx="1036553" cy="307777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cs-CZ" dirty="0">
                <a:highlight>
                  <a:srgbClr val="008641"/>
                </a:highlight>
              </a:rPr>
              <a:t>Únor 2022</a:t>
            </a:r>
            <a:endParaRPr lang="en-GB" dirty="0">
              <a:highlight>
                <a:srgbClr val="008641"/>
              </a:highligh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1ABC0EF-0921-494C-A466-D475C27A7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32" y="4809668"/>
            <a:ext cx="1650241" cy="10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BD6015-FC6B-4399-A126-0CC4A90184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METODOLOGIE</a:t>
            </a:r>
          </a:p>
        </p:txBody>
      </p:sp>
      <p:sp>
        <p:nvSpPr>
          <p:cNvPr id="6" name="Zástupný symbol pro obsah 8">
            <a:extLst>
              <a:ext uri="{FF2B5EF4-FFF2-40B4-BE49-F238E27FC236}">
                <a16:creationId xmlns:a16="http://schemas.microsoft.com/office/drawing/2014/main" id="{B8680194-A258-4EC6-84E0-EBFB50E6469F}"/>
              </a:ext>
            </a:extLst>
          </p:cNvPr>
          <p:cNvSpPr>
            <a:spLocks noGrp="1"/>
          </p:cNvSpPr>
          <p:nvPr/>
        </p:nvSpPr>
        <p:spPr>
          <a:xfrm>
            <a:off x="811007" y="4226109"/>
            <a:ext cx="4992844" cy="19872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32300" indent="-132300" algn="l" defTabSz="685800" rtl="0" eaLnBrk="1" latinLnBrk="0" hangingPunct="1">
              <a:spcBef>
                <a:spcPts val="360"/>
              </a:spcBef>
              <a:buFontTx/>
              <a:buNone/>
              <a:defRPr lang="en-US" sz="18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34800" indent="-151200" algn="l" defTabSz="685800" rtl="0" eaLnBrk="1" latinLnBrk="0" hangingPunct="1">
              <a:spcBef>
                <a:spcPts val="324"/>
              </a:spcBef>
              <a:buFontTx/>
              <a:buNone/>
              <a:defRPr lang="en-US" sz="15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467100" indent="-94500" algn="l" defTabSz="685800" rtl="0" eaLnBrk="1" latinLnBrk="0" hangingPunct="1">
              <a:spcBef>
                <a:spcPts val="360"/>
              </a:spcBef>
              <a:buFontTx/>
              <a:buNone/>
              <a:defRPr lang="en-US" sz="135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677700" indent="-105300" algn="l" defTabSz="685800" rtl="0" eaLnBrk="1" latinLnBrk="0" hangingPunct="1">
              <a:spcBef>
                <a:spcPts val="360"/>
              </a:spcBef>
              <a:buFontTx/>
              <a:buNone/>
              <a:defRPr lang="en-US" sz="12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942300" indent="-105300" algn="l" defTabSz="685800" rtl="0" eaLnBrk="1" latinLnBrk="0" hangingPunct="1">
              <a:spcBef>
                <a:spcPts val="360"/>
              </a:spcBef>
              <a:buFontTx/>
              <a:buNone/>
              <a:defRPr lang="cs-CZ" sz="1050" kern="1200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7708" algn="l"/>
              </a:tabLst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91C52A8-34C5-4FAE-9CFB-3FE4026D74BC}"/>
              </a:ext>
            </a:extLst>
          </p:cNvPr>
          <p:cNvSpPr>
            <a:spLocks noGrp="1"/>
          </p:cNvSpPr>
          <p:nvPr/>
        </p:nvSpPr>
        <p:spPr>
          <a:xfrm>
            <a:off x="811007" y="1439230"/>
            <a:ext cx="4715667" cy="198418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32300" indent="-132300" algn="l" defTabSz="685800" rtl="0" eaLnBrk="1" latinLnBrk="0" hangingPunct="1">
              <a:spcBef>
                <a:spcPts val="360"/>
              </a:spcBef>
              <a:buFontTx/>
              <a:buNone/>
              <a:defRPr lang="en-US" sz="18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34800" indent="-151200" algn="l" defTabSz="685800" rtl="0" eaLnBrk="1" latinLnBrk="0" hangingPunct="1">
              <a:spcBef>
                <a:spcPts val="324"/>
              </a:spcBef>
              <a:buFontTx/>
              <a:buNone/>
              <a:defRPr lang="en-US" sz="15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467100" indent="-94500" algn="l" defTabSz="685800" rtl="0" eaLnBrk="1" latinLnBrk="0" hangingPunct="1">
              <a:spcBef>
                <a:spcPts val="360"/>
              </a:spcBef>
              <a:buFontTx/>
              <a:buNone/>
              <a:defRPr lang="en-US" sz="135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677700" indent="-105300" algn="l" defTabSz="685800" rtl="0" eaLnBrk="1" latinLnBrk="0" hangingPunct="1">
              <a:spcBef>
                <a:spcPts val="360"/>
              </a:spcBef>
              <a:buFontTx/>
              <a:buNone/>
              <a:defRPr lang="en-US" sz="12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942300" indent="-105300" algn="l" defTabSz="685800" rtl="0" eaLnBrk="1" latinLnBrk="0" hangingPunct="1">
              <a:spcBef>
                <a:spcPts val="360"/>
              </a:spcBef>
              <a:buFontTx/>
              <a:buNone/>
              <a:defRPr lang="cs-CZ" sz="1050" kern="1200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marR="0" lvl="0" indent="-239178" algn="l" defTabSz="6858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On-line dotazování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mezi respondenty, kteří jsou členy IPSOS CASI panelu</a:t>
            </a:r>
          </a:p>
          <a:p>
            <a:pPr marL="239178" marR="0" lvl="0" indent="-239178" algn="l" defTabSz="6858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Sběr dat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 </a:t>
            </a:r>
          </a:p>
          <a:p>
            <a:pPr marL="810000" lvl="4" indent="0">
              <a:defRPr/>
            </a:pPr>
            <a:r>
              <a:rPr lang="cs-CZ" sz="1600" dirty="0">
                <a:latin typeface="Arial" panose="020B0604020202020204" pitchFamily="34" charset="0"/>
              </a:rPr>
              <a:t>Sběr II … 18. – 22. 2. 2022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239178" marR="0" lvl="0" indent="-239178" algn="l" defTabSz="6858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Délka dotazníku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 5 minut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67936D8-7CE4-441F-9523-E93DE2823B08}"/>
              </a:ext>
            </a:extLst>
          </p:cNvPr>
          <p:cNvSpPr>
            <a:spLocks noGrp="1"/>
          </p:cNvSpPr>
          <p:nvPr/>
        </p:nvSpPr>
        <p:spPr>
          <a:xfrm>
            <a:off x="6379626" y="1439230"/>
            <a:ext cx="5001367" cy="198418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32300" indent="-132300" algn="l" defTabSz="685800" rtl="0" eaLnBrk="1" latinLnBrk="0" hangingPunct="1">
              <a:spcBef>
                <a:spcPts val="360"/>
              </a:spcBef>
              <a:buFontTx/>
              <a:buNone/>
              <a:defRPr lang="en-US" sz="18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34800" indent="-151200" algn="l" defTabSz="685800" rtl="0" eaLnBrk="1" latinLnBrk="0" hangingPunct="1">
              <a:spcBef>
                <a:spcPts val="324"/>
              </a:spcBef>
              <a:buFontTx/>
              <a:buNone/>
              <a:defRPr lang="en-US" sz="15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467100" indent="-94500" algn="l" defTabSz="685800" rtl="0" eaLnBrk="1" latinLnBrk="0" hangingPunct="1">
              <a:spcBef>
                <a:spcPts val="360"/>
              </a:spcBef>
              <a:buFontTx/>
              <a:buNone/>
              <a:defRPr lang="en-US" sz="135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677700" indent="-105300" algn="l" defTabSz="685800" rtl="0" eaLnBrk="1" latinLnBrk="0" hangingPunct="1">
              <a:spcBef>
                <a:spcPts val="360"/>
              </a:spcBef>
              <a:buFontTx/>
              <a:buNone/>
              <a:defRPr lang="en-US" sz="12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942300" indent="-105300" algn="l" defTabSz="685800" rtl="0" eaLnBrk="1" latinLnBrk="0" hangingPunct="1">
              <a:spcBef>
                <a:spcPts val="360"/>
              </a:spcBef>
              <a:buFontTx/>
              <a:buNone/>
              <a:defRPr lang="cs-CZ" sz="1050" kern="1200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marR="0" lvl="0" indent="-239178" algn="l" defTabSz="6858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600" dirty="0">
                <a:latin typeface="Arial" panose="020B0604020202020204" pitchFamily="34" charset="0"/>
              </a:rPr>
              <a:t>Reprezentativní vzorek majitelů nemovitostí </a:t>
            </a:r>
            <a:br>
              <a:rPr lang="cs-CZ" sz="1600" dirty="0">
                <a:latin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</a:rPr>
              <a:t>(bytů a domů) ve věku 25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-65 let</a:t>
            </a:r>
          </a:p>
          <a:p>
            <a:pPr marL="239178" marR="0" lvl="0" indent="-239178" algn="l" defTabSz="6858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N=525 respondentů / sběr</a:t>
            </a:r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D30B2EA4-77DC-413C-8C48-F563636F0598}"/>
              </a:ext>
            </a:extLst>
          </p:cNvPr>
          <p:cNvSpPr>
            <a:spLocks noGrp="1"/>
          </p:cNvSpPr>
          <p:nvPr/>
        </p:nvSpPr>
        <p:spPr>
          <a:xfrm>
            <a:off x="6379625" y="4226109"/>
            <a:ext cx="5001368" cy="19872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32300" indent="-132300" algn="l" defTabSz="685800" rtl="0" eaLnBrk="1" latinLnBrk="0" hangingPunct="1">
              <a:spcBef>
                <a:spcPts val="360"/>
              </a:spcBef>
              <a:buFontTx/>
              <a:buNone/>
              <a:defRPr lang="en-US" sz="18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34800" indent="-151200" algn="l" defTabSz="685800" rtl="0" eaLnBrk="1" latinLnBrk="0" hangingPunct="1">
              <a:spcBef>
                <a:spcPts val="324"/>
              </a:spcBef>
              <a:buFontTx/>
              <a:buNone/>
              <a:defRPr lang="en-US" sz="15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467100" indent="-94500" algn="l" defTabSz="685800" rtl="0" eaLnBrk="1" latinLnBrk="0" hangingPunct="1">
              <a:spcBef>
                <a:spcPts val="360"/>
              </a:spcBef>
              <a:buFontTx/>
              <a:buNone/>
              <a:defRPr lang="en-US" sz="135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677700" indent="-105300" algn="l" defTabSz="685800" rtl="0" eaLnBrk="1" latinLnBrk="0" hangingPunct="1">
              <a:spcBef>
                <a:spcPts val="360"/>
              </a:spcBef>
              <a:buFontTx/>
              <a:buNone/>
              <a:defRPr lang="en-US" sz="12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942300" indent="-105300" algn="l" defTabSz="685800" rtl="0" eaLnBrk="1" latinLnBrk="0" hangingPunct="1">
              <a:spcBef>
                <a:spcPts val="360"/>
              </a:spcBef>
              <a:buFontTx/>
              <a:buNone/>
              <a:defRPr lang="cs-CZ" sz="1050" kern="1200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PPT report</a:t>
            </a:r>
          </a:p>
          <a:p>
            <a:pPr marL="239178" marR="0" lvl="0" indent="-239178" algn="l" defTabSz="914377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xls tabulky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ovéPole 19">
            <a:extLst>
              <a:ext uri="{FF2B5EF4-FFF2-40B4-BE49-F238E27FC236}">
                <a16:creationId xmlns:a16="http://schemas.microsoft.com/office/drawing/2014/main" id="{0C730FAA-1952-48DF-806A-6B5E724E40E2}"/>
              </a:ext>
            </a:extLst>
          </p:cNvPr>
          <p:cNvSpPr txBox="1"/>
          <p:nvPr/>
        </p:nvSpPr>
        <p:spPr>
          <a:xfrm>
            <a:off x="811008" y="976111"/>
            <a:ext cx="4714921" cy="4205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Metodologie</a:t>
            </a:r>
          </a:p>
        </p:txBody>
      </p:sp>
      <p:sp>
        <p:nvSpPr>
          <p:cNvPr id="11" name="TextovéPole 40">
            <a:extLst>
              <a:ext uri="{FF2B5EF4-FFF2-40B4-BE49-F238E27FC236}">
                <a16:creationId xmlns:a16="http://schemas.microsoft.com/office/drawing/2014/main" id="{57284078-2B08-4CF2-813C-AC98712514B0}"/>
              </a:ext>
            </a:extLst>
          </p:cNvPr>
          <p:cNvSpPr txBox="1"/>
          <p:nvPr/>
        </p:nvSpPr>
        <p:spPr>
          <a:xfrm>
            <a:off x="6379625" y="976111"/>
            <a:ext cx="4709139" cy="4205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Velikost vzorku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ovéPole 42">
            <a:extLst>
              <a:ext uri="{FF2B5EF4-FFF2-40B4-BE49-F238E27FC236}">
                <a16:creationId xmlns:a16="http://schemas.microsoft.com/office/drawing/2014/main" id="{220DEEBA-B127-4B0D-8460-DFE2E1858F42}"/>
              </a:ext>
            </a:extLst>
          </p:cNvPr>
          <p:cNvSpPr txBox="1"/>
          <p:nvPr/>
        </p:nvSpPr>
        <p:spPr>
          <a:xfrm>
            <a:off x="811008" y="3781092"/>
            <a:ext cx="4714921" cy="4205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Téma výzkumu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ovéPole 56">
            <a:extLst>
              <a:ext uri="{FF2B5EF4-FFF2-40B4-BE49-F238E27FC236}">
                <a16:creationId xmlns:a16="http://schemas.microsoft.com/office/drawing/2014/main" id="{9EA4B109-A7AF-4681-9D9B-C7FEE52D5126}"/>
              </a:ext>
            </a:extLst>
          </p:cNvPr>
          <p:cNvSpPr txBox="1"/>
          <p:nvPr/>
        </p:nvSpPr>
        <p:spPr>
          <a:xfrm>
            <a:off x="6379626" y="3781092"/>
            <a:ext cx="4709137" cy="4205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Výstupy</a:t>
            </a:r>
          </a:p>
        </p:txBody>
      </p:sp>
      <p:sp>
        <p:nvSpPr>
          <p:cNvPr id="14" name="Zástupný symbol pro obsah 8">
            <a:extLst>
              <a:ext uri="{FF2B5EF4-FFF2-40B4-BE49-F238E27FC236}">
                <a16:creationId xmlns:a16="http://schemas.microsoft.com/office/drawing/2014/main" id="{4BF32947-DCDC-4813-83FA-0CCC82D8E9BF}"/>
              </a:ext>
            </a:extLst>
          </p:cNvPr>
          <p:cNvSpPr>
            <a:spLocks noGrp="1"/>
          </p:cNvSpPr>
          <p:nvPr/>
        </p:nvSpPr>
        <p:spPr>
          <a:xfrm>
            <a:off x="811007" y="4250562"/>
            <a:ext cx="4992844" cy="19872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32300" indent="-132300" algn="l" defTabSz="685800" rtl="0" eaLnBrk="1" latinLnBrk="0" hangingPunct="1">
              <a:spcBef>
                <a:spcPts val="360"/>
              </a:spcBef>
              <a:buFontTx/>
              <a:buNone/>
              <a:defRPr lang="en-US" sz="18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334800" indent="-151200" algn="l" defTabSz="685800" rtl="0" eaLnBrk="1" latinLnBrk="0" hangingPunct="1">
              <a:spcBef>
                <a:spcPts val="324"/>
              </a:spcBef>
              <a:buFontTx/>
              <a:buNone/>
              <a:defRPr lang="en-US" sz="15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467100" indent="-94500" algn="l" defTabSz="685800" rtl="0" eaLnBrk="1" latinLnBrk="0" hangingPunct="1">
              <a:spcBef>
                <a:spcPts val="360"/>
              </a:spcBef>
              <a:buFontTx/>
              <a:buNone/>
              <a:defRPr lang="en-US" sz="135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677700" indent="-105300" algn="l" defTabSz="685800" rtl="0" eaLnBrk="1" latinLnBrk="0" hangingPunct="1">
              <a:spcBef>
                <a:spcPts val="360"/>
              </a:spcBef>
              <a:buFontTx/>
              <a:buNone/>
              <a:defRPr lang="en-US" sz="1200" kern="1200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942300" indent="-105300" algn="l" defTabSz="685800" rtl="0" eaLnBrk="1" latinLnBrk="0" hangingPunct="1">
              <a:spcBef>
                <a:spcPts val="360"/>
              </a:spcBef>
              <a:buFontTx/>
              <a:buNone/>
              <a:defRPr lang="cs-CZ" sz="1050" kern="1200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377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357708" algn="l"/>
              </a:tabLst>
              <a:defRPr/>
            </a:pPr>
            <a:r>
              <a:rPr lang="cs-CZ" sz="1600" dirty="0">
                <a:latin typeface="Arial" panose="020B0604020202020204" pitchFamily="34" charset="0"/>
              </a:rPr>
              <a:t>Pojištění nemovitosti</a:t>
            </a:r>
          </a:p>
          <a:p>
            <a:pPr marL="285750" indent="-285750" defTabSz="914377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357708" algn="l"/>
              </a:tabLst>
              <a:defRPr/>
            </a:pPr>
            <a:r>
              <a:rPr lang="cs-CZ" sz="1600" dirty="0">
                <a:latin typeface="Arial" panose="020B0604020202020204" pitchFamily="34" charset="0"/>
              </a:rPr>
              <a:t>Znalost hodnoty pojištění nemovitosti</a:t>
            </a:r>
          </a:p>
          <a:p>
            <a:pPr marL="285750" indent="-285750" defTabSz="914377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357708" algn="l"/>
              </a:tabLst>
              <a:defRPr/>
            </a:pPr>
            <a:r>
              <a:rPr lang="cs-CZ" sz="1600" dirty="0">
                <a:latin typeface="Arial" panose="020B0604020202020204" pitchFamily="34" charset="0"/>
              </a:rPr>
              <a:t>Aktualizace pojistné smlouvy v posledních </a:t>
            </a:r>
            <a:br>
              <a:rPr lang="cs-CZ" sz="1600" dirty="0">
                <a:latin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</a:rPr>
              <a:t>5ti letech</a:t>
            </a:r>
          </a:p>
          <a:p>
            <a:pPr marL="285750" indent="-285750" defTabSz="914377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357708" algn="l"/>
              </a:tabLst>
              <a:defRPr/>
            </a:pPr>
            <a:r>
              <a:rPr lang="cs-CZ" sz="1600" dirty="0">
                <a:latin typeface="Arial" panose="020B0604020202020204" pitchFamily="34" charset="0"/>
              </a:rPr>
              <a:t>Povědomí o pojmu podpojištění</a:t>
            </a:r>
          </a:p>
          <a:p>
            <a:pPr marL="285750" indent="-285750" defTabSz="914377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357708" algn="l"/>
              </a:tabLst>
              <a:defRPr/>
            </a:pPr>
            <a:r>
              <a:rPr lang="cs-CZ" sz="1600" dirty="0">
                <a:latin typeface="Arial" panose="020B0604020202020204" pitchFamily="34" charset="0"/>
              </a:rPr>
              <a:t>Zájem o doplňkové služby</a:t>
            </a:r>
            <a:endParaRPr lang="en-GB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>
            <a:extLst>
              <a:ext uri="{FF2B5EF4-FFF2-40B4-BE49-F238E27FC236}">
                <a16:creationId xmlns:a16="http://schemas.microsoft.com/office/drawing/2014/main" id="{2BB6A4F5-796C-4F5A-B031-8445BEDF7F5B}"/>
              </a:ext>
            </a:extLst>
          </p:cNvPr>
          <p:cNvSpPr txBox="1">
            <a:spLocks/>
          </p:cNvSpPr>
          <p:nvPr/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Nadpis 2">
            <a:extLst>
              <a:ext uri="{FF2B5EF4-FFF2-40B4-BE49-F238E27FC236}">
                <a16:creationId xmlns:a16="http://schemas.microsoft.com/office/drawing/2014/main" id="{B5D3E046-BFCF-4907-BF64-27463B42CD84}"/>
              </a:ext>
            </a:extLst>
          </p:cNvPr>
          <p:cNvSpPr txBox="1">
            <a:spLocks/>
          </p:cNvSpPr>
          <p:nvPr/>
        </p:nvSpPr>
        <p:spPr>
          <a:xfrm>
            <a:off x="83544" y="84492"/>
            <a:ext cx="11934000" cy="4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2000" b="0" kern="1200" dirty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CO JSME SE DOZVĚDELI?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2B840DA-5DAC-4EB5-9E2E-4DBFDD7A74FF}"/>
              </a:ext>
            </a:extLst>
          </p:cNvPr>
          <p:cNvSpPr/>
          <p:nvPr/>
        </p:nvSpPr>
        <p:spPr>
          <a:xfrm>
            <a:off x="814761" y="1557120"/>
            <a:ext cx="3240000" cy="40324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09136CD-E107-478B-B51C-C187C3AE6222}"/>
              </a:ext>
            </a:extLst>
          </p:cNvPr>
          <p:cNvSpPr/>
          <p:nvPr/>
        </p:nvSpPr>
        <p:spPr>
          <a:xfrm>
            <a:off x="4458759" y="1557120"/>
            <a:ext cx="3240000" cy="40324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71A361C-D35C-4601-A57D-7580BFDB5E13}"/>
              </a:ext>
            </a:extLst>
          </p:cNvPr>
          <p:cNvSpPr/>
          <p:nvPr/>
        </p:nvSpPr>
        <p:spPr>
          <a:xfrm>
            <a:off x="8083620" y="1557120"/>
            <a:ext cx="3240000" cy="40324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A4148867-89E1-46A8-AD68-25610A6807F2}"/>
              </a:ext>
            </a:extLst>
          </p:cNvPr>
          <p:cNvSpPr/>
          <p:nvPr/>
        </p:nvSpPr>
        <p:spPr>
          <a:xfrm>
            <a:off x="876141" y="2760828"/>
            <a:ext cx="3197757" cy="4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86% majitelů nemovitosti 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 pojištěnou nemovitost, </a:t>
            </a:r>
            <a:b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 které bydlí.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42% respo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ndentů aktualizovalo svou pojistnou smlouvu v posledních 5ti letech.</a:t>
            </a:r>
          </a:p>
          <a:p>
            <a:pPr defTabSz="1219170">
              <a:defRPr/>
            </a:pPr>
            <a:endParaRPr lang="cs-CZ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lidí alespoň někdy slyšelo </a:t>
            </a:r>
            <a:b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podpojištění.</a:t>
            </a:r>
          </a:p>
          <a:p>
            <a:pPr lvl="0">
              <a:defRPr/>
            </a:pPr>
            <a:endParaRPr lang="cs-C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6FBEE4E4-63EB-4085-8A5B-0D0D3C7CC56B}"/>
              </a:ext>
            </a:extLst>
          </p:cNvPr>
          <p:cNvSpPr>
            <a:spLocks noChangeAspect="1"/>
          </p:cNvSpPr>
          <p:nvPr/>
        </p:nvSpPr>
        <p:spPr>
          <a:xfrm>
            <a:off x="945343" y="170074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" name="Grafický objekt 22" descr="Renovace (dům s ohňostrojem) se souvislou výplní">
            <a:extLst>
              <a:ext uri="{FF2B5EF4-FFF2-40B4-BE49-F238E27FC236}">
                <a16:creationId xmlns:a16="http://schemas.microsoft.com/office/drawing/2014/main" id="{8279297F-EC56-43B5-B3F0-8E3BB677E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056" y="1785516"/>
            <a:ext cx="744864" cy="744864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995810E-E931-4C46-BCD4-72C9505EBBAA}"/>
              </a:ext>
            </a:extLst>
          </p:cNvPr>
          <p:cNvSpPr/>
          <p:nvPr/>
        </p:nvSpPr>
        <p:spPr>
          <a:xfrm>
            <a:off x="4507381" y="2760828"/>
            <a:ext cx="3197757" cy="4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Více než polovina obyvatel ČR tvrdí, že ví na jakou hodnotu má pojištěnou svou nemovitost.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23% respondentů se domnívá, že by si mohli znovu vybudovat svou nemovitost za aktuální pojistnou částku. Nejméně pak lidé ve věku 66-75 let.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71A798DE-1A5E-45EB-A8CF-8D12B6F2449C}"/>
              </a:ext>
            </a:extLst>
          </p:cNvPr>
          <p:cNvSpPr/>
          <p:nvPr/>
        </p:nvSpPr>
        <p:spPr>
          <a:xfrm>
            <a:off x="6201559" y="3497020"/>
            <a:ext cx="2828306" cy="4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78532EB-12EA-4513-A4ED-2BB4939E8A99}"/>
              </a:ext>
            </a:extLst>
          </p:cNvPr>
          <p:cNvSpPr/>
          <p:nvPr/>
        </p:nvSpPr>
        <p:spPr>
          <a:xfrm>
            <a:off x="10153853" y="3539521"/>
            <a:ext cx="2828306" cy="4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E82D0EDD-F76C-4314-B7F1-159FD78FCBF8}"/>
              </a:ext>
            </a:extLst>
          </p:cNvPr>
          <p:cNvSpPr/>
          <p:nvPr/>
        </p:nvSpPr>
        <p:spPr>
          <a:xfrm>
            <a:off x="8138620" y="2760828"/>
            <a:ext cx="3197757" cy="4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automaticky aktualizovat pojištění nemovitosti je důležitá pro 60% české populace. </a:t>
            </a:r>
          </a:p>
          <a:p>
            <a:pPr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00FF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Nejzajímavějšími doplňkovými službami k pojištění majetku je pojištění odpovědnosti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(70%) 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asistence při nouzové situaci (52%).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2B21D230-9CE5-4735-9DA1-627A496DE771}"/>
              </a:ext>
            </a:extLst>
          </p:cNvPr>
          <p:cNvSpPr>
            <a:spLocks noChangeAspect="1"/>
          </p:cNvSpPr>
          <p:nvPr/>
        </p:nvSpPr>
        <p:spPr>
          <a:xfrm>
            <a:off x="4561126" y="1666017"/>
            <a:ext cx="973404" cy="973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Grafický objekt 28" descr="Peníze obrys">
            <a:extLst>
              <a:ext uri="{FF2B5EF4-FFF2-40B4-BE49-F238E27FC236}">
                <a16:creationId xmlns:a16="http://schemas.microsoft.com/office/drawing/2014/main" id="{90387DDC-7956-4080-A055-EA8DE9376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1514" y="1756612"/>
            <a:ext cx="744638" cy="744638"/>
          </a:xfrm>
          <a:prstGeom prst="rect">
            <a:avLst/>
          </a:prstGeom>
        </p:spPr>
      </p:pic>
      <p:sp>
        <p:nvSpPr>
          <p:cNvPr id="32" name="Oval 8">
            <a:extLst>
              <a:ext uri="{FF2B5EF4-FFF2-40B4-BE49-F238E27FC236}">
                <a16:creationId xmlns:a16="http://schemas.microsoft.com/office/drawing/2014/main" id="{ADC742C0-EB6F-47C6-96FE-3ACBFA1C12B8}"/>
              </a:ext>
            </a:extLst>
          </p:cNvPr>
          <p:cNvSpPr>
            <a:spLocks noChangeAspect="1"/>
          </p:cNvSpPr>
          <p:nvPr/>
        </p:nvSpPr>
        <p:spPr>
          <a:xfrm>
            <a:off x="8200143" y="1670701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8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fický objekt 2" descr="Domov obrys">
            <a:extLst>
              <a:ext uri="{FF2B5EF4-FFF2-40B4-BE49-F238E27FC236}">
                <a16:creationId xmlns:a16="http://schemas.microsoft.com/office/drawing/2014/main" id="{35442657-6B5F-48E4-8640-AA7ABB153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0667" y="1704713"/>
            <a:ext cx="749534" cy="749534"/>
          </a:xfrm>
          <a:prstGeom prst="rect">
            <a:avLst/>
          </a:prstGeom>
        </p:spPr>
      </p:pic>
      <p:sp>
        <p:nvSpPr>
          <p:cNvPr id="21" name="Výbuch: čtrnácticípý 20">
            <a:extLst>
              <a:ext uri="{FF2B5EF4-FFF2-40B4-BE49-F238E27FC236}">
                <a16:creationId xmlns:a16="http://schemas.microsoft.com/office/drawing/2014/main" id="{0E9B0A46-B402-4962-A127-DCFFC9CB56E6}"/>
              </a:ext>
            </a:extLst>
          </p:cNvPr>
          <p:cNvSpPr/>
          <p:nvPr/>
        </p:nvSpPr>
        <p:spPr>
          <a:xfrm rot="950110">
            <a:off x="9779574" y="1439369"/>
            <a:ext cx="1932569" cy="825485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GB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2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542F843-D1F2-4D80-9423-0C4C554700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200" y="164637"/>
            <a:ext cx="11884800" cy="3840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VYUŽÍVÁNÍ POJIŠTĚNÍ NEMOVITOSTI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334D238-342C-42E1-A0C9-92F88AE83FA0}"/>
              </a:ext>
            </a:extLst>
          </p:cNvPr>
          <p:cNvSpPr txBox="1">
            <a:spLocks/>
          </p:cNvSpPr>
          <p:nvPr/>
        </p:nvSpPr>
        <p:spPr>
          <a:xfrm>
            <a:off x="307200" y="6021289"/>
            <a:ext cx="11549440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121917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29713" indent="-169329" algn="l" defTabSz="121917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202237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676358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	Q1. Máte pojištěnou nemovitost, ve které bydlíte?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	Majitelé nemovitostí, N=525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" pitchFamily="2" charset="2"/>
              </a:rPr>
              <a:t>Signifikance:	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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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Signifikantně vyšší/nižší ve srovnání s populací ČR, testováno na 90% hladině významnosti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BB6A4F5-796C-4F5A-B031-8445BEDF7F5B}"/>
              </a:ext>
            </a:extLst>
          </p:cNvPr>
          <p:cNvSpPr txBox="1">
            <a:spLocks/>
          </p:cNvSpPr>
          <p:nvPr/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159DD58A-80D0-4D33-A1BE-512125294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184052"/>
              </p:ext>
            </p:extLst>
          </p:nvPr>
        </p:nvGraphicFramePr>
        <p:xfrm>
          <a:off x="1149252" y="2595600"/>
          <a:ext cx="3744416" cy="256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bdélník 24">
            <a:extLst>
              <a:ext uri="{FF2B5EF4-FFF2-40B4-BE49-F238E27FC236}">
                <a16:creationId xmlns:a16="http://schemas.microsoft.com/office/drawing/2014/main" id="{5CEBD93A-0624-4233-A7DC-58F972452868}"/>
              </a:ext>
            </a:extLst>
          </p:cNvPr>
          <p:cNvSpPr/>
          <p:nvPr/>
        </p:nvSpPr>
        <p:spPr>
          <a:xfrm>
            <a:off x="777600" y="1191600"/>
            <a:ext cx="4068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7F7F7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Máte pojištěnou nemovitost, ve které bydlíte?...</a:t>
            </a:r>
          </a:p>
        </p:txBody>
      </p:sp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647BD9E4-5A05-48F7-83A3-C77A4C053CC8}"/>
              </a:ext>
            </a:extLst>
          </p:cNvPr>
          <p:cNvSpPr/>
          <p:nvPr/>
        </p:nvSpPr>
        <p:spPr>
          <a:xfrm>
            <a:off x="6996100" y="1925044"/>
            <a:ext cx="3816424" cy="3627520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Pojištění nemovitosti v sociodemografických skupinách: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25-34 let: 80%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-44 let: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-54 let: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-65 let: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-75 let: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Muži: 85%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Ženy: 88%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Praha: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Morava: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87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%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Čechy: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86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ZŠ: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Vyučen/a: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SŠ: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VŠ: 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F2C52D37-78DE-4F5C-ACBE-BBE5D1AB09E8}"/>
              </a:ext>
            </a:extLst>
          </p:cNvPr>
          <p:cNvSpPr/>
          <p:nvPr/>
        </p:nvSpPr>
        <p:spPr>
          <a:xfrm>
            <a:off x="5031616" y="3824664"/>
            <a:ext cx="1515286" cy="292222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1" name="Grafický objekt 10" descr="Předměstí se souvislou výplní">
            <a:extLst>
              <a:ext uri="{FF2B5EF4-FFF2-40B4-BE49-F238E27FC236}">
                <a16:creationId xmlns:a16="http://schemas.microsoft.com/office/drawing/2014/main" id="{676AC0BF-A8EE-40CB-B63E-E06E5D08F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2854" y="2847192"/>
            <a:ext cx="914400" cy="914400"/>
          </a:xfrm>
          <a:prstGeom prst="rect">
            <a:avLst/>
          </a:prstGeom>
        </p:spPr>
      </p:pic>
      <p:sp>
        <p:nvSpPr>
          <p:cNvPr id="13" name="Nadpis 2">
            <a:extLst>
              <a:ext uri="{FF2B5EF4-FFF2-40B4-BE49-F238E27FC236}">
                <a16:creationId xmlns:a16="http://schemas.microsoft.com/office/drawing/2014/main" id="{14670D04-B327-4C49-B959-F88ECA6A407A}"/>
              </a:ext>
            </a:extLst>
          </p:cNvPr>
          <p:cNvSpPr txBox="1">
            <a:spLocks/>
          </p:cNvSpPr>
          <p:nvPr/>
        </p:nvSpPr>
        <p:spPr>
          <a:xfrm>
            <a:off x="307199" y="585915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86% obyvatel České Republiky má pojištěnou nemovitost, ve které bydlí. </a:t>
            </a:r>
            <a:r>
              <a:rPr lang="cs-CZ" dirty="0"/>
              <a:t>Využívání pojištění s věkem roste. 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1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542F843-D1F2-4D80-9423-0C4C554700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200" y="164637"/>
            <a:ext cx="11884800" cy="3840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HODNOTA POJIŠTĚNÍ NEMOVITOSTI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334D238-342C-42E1-A0C9-92F88AE83FA0}"/>
              </a:ext>
            </a:extLst>
          </p:cNvPr>
          <p:cNvSpPr txBox="1">
            <a:spLocks/>
          </p:cNvSpPr>
          <p:nvPr/>
        </p:nvSpPr>
        <p:spPr>
          <a:xfrm>
            <a:off x="307200" y="6021289"/>
            <a:ext cx="11549440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121917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29713" indent="-169329" algn="l" defTabSz="121917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202237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676358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	Q2.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Víte, na jakou hodnotu máte pojištěnou nemovitost, ve které bydlíte? Tzn. jaká je pojistná částka v pojistné smlouvě?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	Majitelé nemovitostí, N=525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" pitchFamily="2" charset="2"/>
              </a:rPr>
              <a:t>Signifikance:	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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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Signifikantně vyšší/nižší ve srovnání s populací ČR, testováno na 90% hladině významnosti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BB6A4F5-796C-4F5A-B031-8445BEDF7F5B}"/>
              </a:ext>
            </a:extLst>
          </p:cNvPr>
          <p:cNvSpPr txBox="1">
            <a:spLocks/>
          </p:cNvSpPr>
          <p:nvPr/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159DD58A-80D0-4D33-A1BE-512125294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001667"/>
              </p:ext>
            </p:extLst>
          </p:nvPr>
        </p:nvGraphicFramePr>
        <p:xfrm>
          <a:off x="1149252" y="2595600"/>
          <a:ext cx="3744416" cy="256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bdélník 24">
            <a:extLst>
              <a:ext uri="{FF2B5EF4-FFF2-40B4-BE49-F238E27FC236}">
                <a16:creationId xmlns:a16="http://schemas.microsoft.com/office/drawing/2014/main" id="{5CEBD93A-0624-4233-A7DC-58F972452868}"/>
              </a:ext>
            </a:extLst>
          </p:cNvPr>
          <p:cNvSpPr/>
          <p:nvPr/>
        </p:nvSpPr>
        <p:spPr>
          <a:xfrm>
            <a:off x="777600" y="1191600"/>
            <a:ext cx="4068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7F7F7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Víte, na jakou hodnotu máte pojištěnou nemovitost, ve které bydlíte?...</a:t>
            </a:r>
          </a:p>
        </p:txBody>
      </p:sp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647BD9E4-5A05-48F7-83A3-C77A4C053CC8}"/>
              </a:ext>
            </a:extLst>
          </p:cNvPr>
          <p:cNvSpPr/>
          <p:nvPr/>
        </p:nvSpPr>
        <p:spPr>
          <a:xfrm>
            <a:off x="6996100" y="1926000"/>
            <a:ext cx="3816424" cy="3628800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Nejčastěji ví, na jakou hodnotu mají pojištěnou nemovitost...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25-34 let: 55%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-44 let: 54%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-54 let: 58%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-65 let: 61%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-75 let: 69%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Muži: 62%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Ženy: 55%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Praha: 5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Morava: 61%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Čechy: 58%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ZŠ: 58%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Vyučen/a: 56%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SŠ: 62%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VŠ: 62%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17DA5F0-A29C-4A61-8C90-204347C32BB0}"/>
              </a:ext>
            </a:extLst>
          </p:cNvPr>
          <p:cNvSpPr/>
          <p:nvPr/>
        </p:nvSpPr>
        <p:spPr>
          <a:xfrm>
            <a:off x="5032800" y="3823200"/>
            <a:ext cx="1515286" cy="292222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5" name="Grafický objekt 4" descr="Předměstí se souvislou výplní">
            <a:extLst>
              <a:ext uri="{FF2B5EF4-FFF2-40B4-BE49-F238E27FC236}">
                <a16:creationId xmlns:a16="http://schemas.microsoft.com/office/drawing/2014/main" id="{BFB17340-780F-4D0E-86E7-371765DDE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2000" y="2847600"/>
            <a:ext cx="914400" cy="914400"/>
          </a:xfrm>
          <a:prstGeom prst="rect">
            <a:avLst/>
          </a:prstGeom>
        </p:spPr>
      </p:pic>
      <p:sp>
        <p:nvSpPr>
          <p:cNvPr id="11" name="Nadpis 2">
            <a:extLst>
              <a:ext uri="{FF2B5EF4-FFF2-40B4-BE49-F238E27FC236}">
                <a16:creationId xmlns:a16="http://schemas.microsoft.com/office/drawing/2014/main" id="{4AF600B4-688C-49A8-9244-5787E20EB5CA}"/>
              </a:ext>
            </a:extLst>
          </p:cNvPr>
          <p:cNvSpPr txBox="1">
            <a:spLocks/>
          </p:cNvSpPr>
          <p:nvPr/>
        </p:nvSpPr>
        <p:spPr>
          <a:xfrm>
            <a:off x="307199" y="585915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59% populace České Republiky ví, na jakou hodnotu má pojištěnou svou nemovitost. I zde roste s věkem povědomí </a:t>
            </a:r>
            <a:b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hodnotě pojištění nemovitosti</a:t>
            </a:r>
            <a:r>
              <a:rPr lang="cs-CZ" dirty="0"/>
              <a:t>. 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542F843-D1F2-4D80-9423-0C4C554700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200" y="164637"/>
            <a:ext cx="11884800" cy="3840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ZNOVUVYBUDOVÁNÍ NEMOVITOSTI ZA PŮVODNÍ CENU 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334D238-342C-42E1-A0C9-92F88AE83FA0}"/>
              </a:ext>
            </a:extLst>
          </p:cNvPr>
          <p:cNvSpPr txBox="1">
            <a:spLocks/>
          </p:cNvSpPr>
          <p:nvPr/>
        </p:nvSpPr>
        <p:spPr>
          <a:xfrm>
            <a:off x="307200" y="6021289"/>
            <a:ext cx="11549440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121917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29713" indent="-169329" algn="l" defTabSz="121917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202237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676358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	Q3.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Dala by se podle vašeho názoru při růstu cen stavebních prací a materiálů v posledních letech za tuto částku vaše nemovitost vybudovat znovu?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	Majitelé nemovitostí, N=525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" pitchFamily="2" charset="2"/>
              </a:rPr>
              <a:t>Signifikance:	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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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Signifikantně vyšší/nižší ve srovnání s populací ČR, testováno na 90% hladině významnosti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BB6A4F5-796C-4F5A-B031-8445BEDF7F5B}"/>
              </a:ext>
            </a:extLst>
          </p:cNvPr>
          <p:cNvSpPr txBox="1">
            <a:spLocks/>
          </p:cNvSpPr>
          <p:nvPr/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159DD58A-80D0-4D33-A1BE-512125294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094099"/>
              </p:ext>
            </p:extLst>
          </p:nvPr>
        </p:nvGraphicFramePr>
        <p:xfrm>
          <a:off x="1149252" y="2595600"/>
          <a:ext cx="3744416" cy="256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bdélník 24">
            <a:extLst>
              <a:ext uri="{FF2B5EF4-FFF2-40B4-BE49-F238E27FC236}">
                <a16:creationId xmlns:a16="http://schemas.microsoft.com/office/drawing/2014/main" id="{5CEBD93A-0624-4233-A7DC-58F972452868}"/>
              </a:ext>
            </a:extLst>
          </p:cNvPr>
          <p:cNvSpPr/>
          <p:nvPr/>
        </p:nvSpPr>
        <p:spPr>
          <a:xfrm>
            <a:off x="777600" y="1191216"/>
            <a:ext cx="4068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7F7F7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Dala by se podle vašeho názoru vaše nemovitost vybudovat znovu za stejnou částku?</a:t>
            </a:r>
          </a:p>
        </p:txBody>
      </p:sp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647BD9E4-5A05-48F7-83A3-C77A4C053CC8}"/>
              </a:ext>
            </a:extLst>
          </p:cNvPr>
          <p:cNvSpPr/>
          <p:nvPr/>
        </p:nvSpPr>
        <p:spPr>
          <a:xfrm>
            <a:off x="6996100" y="1926000"/>
            <a:ext cx="3816424" cy="3628800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Nejčastěji si myslí, že by se jejich nemovitost dala vybudovat znovu za stejnou částku…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25-34 let: 29%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35-44 let: 26%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45-54 let: 23%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55-65 let: 25%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66-75 let: 7%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Muži: 25%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Ženy: 20%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Praha: 25%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Morava: 21%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Čechy: 23%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ZŠ: 20%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Vyučen/a: 25%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SŠ: 20%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VŠ: 25%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17DA5F0-A29C-4A61-8C90-204347C32BB0}"/>
              </a:ext>
            </a:extLst>
          </p:cNvPr>
          <p:cNvSpPr/>
          <p:nvPr/>
        </p:nvSpPr>
        <p:spPr>
          <a:xfrm>
            <a:off x="5032800" y="3823200"/>
            <a:ext cx="1515286" cy="292222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Grafický objekt 4" descr="Předměstí se souvislou výplní">
            <a:extLst>
              <a:ext uri="{FF2B5EF4-FFF2-40B4-BE49-F238E27FC236}">
                <a16:creationId xmlns:a16="http://schemas.microsoft.com/office/drawing/2014/main" id="{BFB17340-780F-4D0E-86E7-371765DDE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2000" y="2847600"/>
            <a:ext cx="914400" cy="914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D2DA54F-13F2-4711-8C17-3237D8BA3D4C}"/>
              </a:ext>
            </a:extLst>
          </p:cNvPr>
          <p:cNvSpPr txBox="1"/>
          <p:nvPr/>
        </p:nvSpPr>
        <p:spPr>
          <a:xfrm>
            <a:off x="9278224" y="3155084"/>
            <a:ext cx="312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</a:t>
            </a:r>
            <a:endParaRPr lang="cs-CZ" sz="1400" dirty="0"/>
          </a:p>
        </p:txBody>
      </p:sp>
      <p:sp>
        <p:nvSpPr>
          <p:cNvPr id="12" name="Nadpis 2">
            <a:extLst>
              <a:ext uri="{FF2B5EF4-FFF2-40B4-BE49-F238E27FC236}">
                <a16:creationId xmlns:a16="http://schemas.microsoft.com/office/drawing/2014/main" id="{2367309E-E443-4AAB-BFF6-F14BA9DD83CC}"/>
              </a:ext>
            </a:extLst>
          </p:cNvPr>
          <p:cNvSpPr txBox="1">
            <a:spLocks/>
          </p:cNvSpPr>
          <p:nvPr/>
        </p:nvSpPr>
        <p:spPr>
          <a:xfrm>
            <a:off x="307199" y="585915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Pouze 23% dotázaných se domnívá, že by se jejich nemovitost dala dnes znovu vybudovat za stejnou částku</a:t>
            </a:r>
            <a:r>
              <a:rPr lang="cs-CZ" dirty="0"/>
              <a:t>. Nejskeptičtější jsou k možnosti znovuvybudování nemovitosti lidé ve věku 66-75 let.  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4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542F843-D1F2-4D80-9423-0C4C554700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200" y="164637"/>
            <a:ext cx="11884800" cy="3840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AKTUALIZACE POJISTNÉ SMLOUVY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334D238-342C-42E1-A0C9-92F88AE83FA0}"/>
              </a:ext>
            </a:extLst>
          </p:cNvPr>
          <p:cNvSpPr txBox="1">
            <a:spLocks/>
          </p:cNvSpPr>
          <p:nvPr/>
        </p:nvSpPr>
        <p:spPr>
          <a:xfrm>
            <a:off x="307200" y="6021289"/>
            <a:ext cx="11549440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121917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29713" indent="-169329" algn="l" defTabSz="121917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202237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676358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	Q4.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itchFamily="34" charset="0"/>
              </a:rPr>
              <a:t>Aktualizovali jste svoji smlouvu v posledních 5 letech?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	Majitelé nemovitostí, N=525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" pitchFamily="2" charset="2"/>
              </a:rPr>
              <a:t>Signifikance:	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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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Signifikantně vyšší/nižší ve srovnání s populací ČR, testováno na 90% hladině významnosti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BB6A4F5-796C-4F5A-B031-8445BEDF7F5B}"/>
              </a:ext>
            </a:extLst>
          </p:cNvPr>
          <p:cNvSpPr txBox="1">
            <a:spLocks/>
          </p:cNvSpPr>
          <p:nvPr/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159DD58A-80D0-4D33-A1BE-512125294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120267"/>
              </p:ext>
            </p:extLst>
          </p:nvPr>
        </p:nvGraphicFramePr>
        <p:xfrm>
          <a:off x="1149252" y="2595600"/>
          <a:ext cx="3744416" cy="256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bdélník 24">
            <a:extLst>
              <a:ext uri="{FF2B5EF4-FFF2-40B4-BE49-F238E27FC236}">
                <a16:creationId xmlns:a16="http://schemas.microsoft.com/office/drawing/2014/main" id="{5CEBD93A-0624-4233-A7DC-58F972452868}"/>
              </a:ext>
            </a:extLst>
          </p:cNvPr>
          <p:cNvSpPr/>
          <p:nvPr/>
        </p:nvSpPr>
        <p:spPr>
          <a:xfrm>
            <a:off x="777600" y="1191216"/>
            <a:ext cx="4068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7F7F7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Aktualizovali jste svojí smlouvu v posledních 5 letech?</a:t>
            </a:r>
          </a:p>
        </p:txBody>
      </p:sp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647BD9E4-5A05-48F7-83A3-C77A4C053CC8}"/>
              </a:ext>
            </a:extLst>
          </p:cNvPr>
          <p:cNvSpPr/>
          <p:nvPr/>
        </p:nvSpPr>
        <p:spPr>
          <a:xfrm>
            <a:off x="6996100" y="1926000"/>
            <a:ext cx="3816424" cy="3628800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Nejčastěji si svou smlouvu v posledních 5 letech aktualizovali…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25-34 let: 41%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35-44 let: 38%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45-54 let: 43%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55-65 let: 44%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66-75 let: 45%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Muži: 40%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Ženy: 44%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Praha: 44%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Morava: 44%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Čechy: 40%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ZŠ: 25%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Vyučen/a: 42%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SŠ: 46%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VŠ: 45%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  <a:sym typeface="Wingdings 3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17DA5F0-A29C-4A61-8C90-204347C32BB0}"/>
              </a:ext>
            </a:extLst>
          </p:cNvPr>
          <p:cNvSpPr/>
          <p:nvPr/>
        </p:nvSpPr>
        <p:spPr>
          <a:xfrm>
            <a:off x="5032800" y="3823200"/>
            <a:ext cx="1515286" cy="292222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Grafický objekt 4" descr="Předměstí se souvislou výplní">
            <a:extLst>
              <a:ext uri="{FF2B5EF4-FFF2-40B4-BE49-F238E27FC236}">
                <a16:creationId xmlns:a16="http://schemas.microsoft.com/office/drawing/2014/main" id="{BFB17340-780F-4D0E-86E7-371765DDE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2000" y="2847600"/>
            <a:ext cx="914400" cy="914400"/>
          </a:xfrm>
          <a:prstGeom prst="rect">
            <a:avLst/>
          </a:prstGeom>
        </p:spPr>
      </p:pic>
      <p:sp>
        <p:nvSpPr>
          <p:cNvPr id="12" name="Nadpis 2">
            <a:extLst>
              <a:ext uri="{FF2B5EF4-FFF2-40B4-BE49-F238E27FC236}">
                <a16:creationId xmlns:a16="http://schemas.microsoft.com/office/drawing/2014/main" id="{08348888-03B9-4028-8072-2F5A88272D51}"/>
              </a:ext>
            </a:extLst>
          </p:cNvPr>
          <p:cNvSpPr txBox="1">
            <a:spLocks/>
          </p:cNvSpPr>
          <p:nvPr/>
        </p:nvSpPr>
        <p:spPr>
          <a:xfrm>
            <a:off x="307199" y="585915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Méně než polovina respondentů (42%) si v posledních 5 letech aktualizovala svou pojistnou smlouvu. Mezi dotázanými </a:t>
            </a:r>
            <a:b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ukončeným základním vzděláním tak učinilo pouze 25%.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30AA938-EC4D-4EAD-8A0D-37CB3F621BD3}"/>
              </a:ext>
            </a:extLst>
          </p:cNvPr>
          <p:cNvSpPr txBox="1"/>
          <p:nvPr/>
        </p:nvSpPr>
        <p:spPr>
          <a:xfrm>
            <a:off x="9102055" y="4663180"/>
            <a:ext cx="312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 3"/>
              </a:rPr>
              <a:t>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9877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542F843-D1F2-4D80-9423-0C4C554700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200" y="164637"/>
            <a:ext cx="11884800" cy="3840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TERMÍN PODPOJIŠTĚNÍ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334D238-342C-42E1-A0C9-92F88AE83FA0}"/>
              </a:ext>
            </a:extLst>
          </p:cNvPr>
          <p:cNvSpPr txBox="1">
            <a:spLocks/>
          </p:cNvSpPr>
          <p:nvPr/>
        </p:nvSpPr>
        <p:spPr>
          <a:xfrm>
            <a:off x="307200" y="6021289"/>
            <a:ext cx="11549440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121917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29713" indent="-169329" algn="l" defTabSz="121917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202237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676358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	Q5.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Víte, co znamená pojem podpojištění?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	Majitelé nemovitostí, N=525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" pitchFamily="2" charset="2"/>
              </a:rPr>
              <a:t>Signifikance:	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    Signifikantně vyšší/nižší ve srovnání s populací ČR, testováno na 90% hladině významnosti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BB6A4F5-796C-4F5A-B031-8445BEDF7F5B}"/>
              </a:ext>
            </a:extLst>
          </p:cNvPr>
          <p:cNvSpPr txBox="1">
            <a:spLocks/>
          </p:cNvSpPr>
          <p:nvPr/>
        </p:nvSpPr>
        <p:spPr>
          <a:xfrm>
            <a:off x="307200" y="548680"/>
            <a:ext cx="11681125" cy="634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37F0B56E-633A-413A-8F0C-F8056D9F5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423294"/>
              </p:ext>
            </p:extLst>
          </p:nvPr>
        </p:nvGraphicFramePr>
        <p:xfrm>
          <a:off x="1148400" y="2594632"/>
          <a:ext cx="4371909" cy="26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686837D6-A018-43E9-9431-9ADDD40EA89D}"/>
              </a:ext>
            </a:extLst>
          </p:cNvPr>
          <p:cNvSpPr/>
          <p:nvPr/>
        </p:nvSpPr>
        <p:spPr>
          <a:xfrm>
            <a:off x="777938" y="1379048"/>
            <a:ext cx="4741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7F7F7F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Víte, co znamená pojem podpojištění?</a:t>
            </a:r>
          </a:p>
        </p:txBody>
      </p:sp>
      <p:sp>
        <p:nvSpPr>
          <p:cNvPr id="12" name="Řečová bublina: obdélníkový bublinový popisek 11">
            <a:extLst>
              <a:ext uri="{FF2B5EF4-FFF2-40B4-BE49-F238E27FC236}">
                <a16:creationId xmlns:a16="http://schemas.microsoft.com/office/drawing/2014/main" id="{8B03D39F-7BA9-41D6-8938-7855B43FF0B2}"/>
              </a:ext>
            </a:extLst>
          </p:cNvPr>
          <p:cNvSpPr/>
          <p:nvPr/>
        </p:nvSpPr>
        <p:spPr>
          <a:xfrm>
            <a:off x="6852084" y="2688973"/>
            <a:ext cx="4069890" cy="930611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35 % lidí tvrdí, že </a:t>
            </a:r>
            <a:r>
              <a:rPr kumimoji="0" lang="cs-CZ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co pojem podpojištění znamená. </a:t>
            </a:r>
            <a:r>
              <a:rPr kumimoji="0" lang="cs-CZ" sz="12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Jsou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častěji lidé ve věku 55-65 let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(48%)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vysokoškolským vzděláním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cs-CZ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%).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Tento pojem znají častěji muži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(40%)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než ženy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(29%)</a:t>
            </a:r>
            <a:r>
              <a:rPr kumimoji="0" 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Řečová bublina: obdélníkový bublinový popisek 12">
            <a:extLst>
              <a:ext uri="{FF2B5EF4-FFF2-40B4-BE49-F238E27FC236}">
                <a16:creationId xmlns:a16="http://schemas.microsoft.com/office/drawing/2014/main" id="{D5EDABBF-2EA0-4CC3-A229-B8D8A0F20E70}"/>
              </a:ext>
            </a:extLst>
          </p:cNvPr>
          <p:cNvSpPr/>
          <p:nvPr/>
        </p:nvSpPr>
        <p:spPr>
          <a:xfrm>
            <a:off x="6862381" y="3707034"/>
            <a:ext cx="4059878" cy="720000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Těch, kteří o </a:t>
            </a:r>
            <a:r>
              <a:rPr kumimoji="0" lang="cs-CZ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podpojištění slyšeli, ale nevědí přesně, co znamená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je celkem 22%.</a:t>
            </a:r>
            <a:endParaRPr kumimoji="0" lang="cs-CZ" sz="1200" b="1" i="0" u="none" strike="sng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3"/>
            </a:endParaRPr>
          </a:p>
        </p:txBody>
      </p:sp>
      <p:sp>
        <p:nvSpPr>
          <p:cNvPr id="16" name="Řečová bublina: obdélníkový bublinový popisek 15">
            <a:extLst>
              <a:ext uri="{FF2B5EF4-FFF2-40B4-BE49-F238E27FC236}">
                <a16:creationId xmlns:a16="http://schemas.microsoft.com/office/drawing/2014/main" id="{64A627F4-5F1C-4E2F-B9BB-4F222773C77E}"/>
              </a:ext>
            </a:extLst>
          </p:cNvPr>
          <p:cNvSpPr/>
          <p:nvPr/>
        </p:nvSpPr>
        <p:spPr>
          <a:xfrm>
            <a:off x="6862381" y="4500000"/>
            <a:ext cx="4059878" cy="847089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Obyvatel, kteří se doposud </a:t>
            </a:r>
            <a:r>
              <a:rPr kumimoji="0" lang="cs-CZ" sz="1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nesetkali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tímto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pojmem, je 43% a mají ukončené pouze základní vzdělání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(56%)</a:t>
            </a: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Častěji se jedná o ženy </a:t>
            </a:r>
            <a:r>
              <a:rPr lang="cs-CZ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(51%)</a:t>
            </a:r>
            <a:r>
              <a:rPr lang="cs-CZ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cs-CZ" sz="12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 3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C42BA9BE-8E43-4126-AA08-7DC5E305D22B}"/>
              </a:ext>
            </a:extLst>
          </p:cNvPr>
          <p:cNvSpPr/>
          <p:nvPr/>
        </p:nvSpPr>
        <p:spPr>
          <a:xfrm>
            <a:off x="5844508" y="3790102"/>
            <a:ext cx="810183" cy="292222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1" name="Gruppieren 33">
            <a:extLst>
              <a:ext uri="{FF2B5EF4-FFF2-40B4-BE49-F238E27FC236}">
                <a16:creationId xmlns:a16="http://schemas.microsoft.com/office/drawing/2014/main" id="{64A270C6-AF1B-4C26-A962-F087F0E21AAE}"/>
              </a:ext>
            </a:extLst>
          </p:cNvPr>
          <p:cNvGrpSpPr>
            <a:grpSpLocks/>
          </p:cNvGrpSpPr>
          <p:nvPr/>
        </p:nvGrpSpPr>
        <p:grpSpPr bwMode="auto">
          <a:xfrm>
            <a:off x="1505838" y="6327959"/>
            <a:ext cx="155181" cy="154995"/>
            <a:chOff x="0" y="0"/>
            <a:chExt cx="829091" cy="313025"/>
          </a:xfrm>
        </p:grpSpPr>
        <p:sp>
          <p:nvSpPr>
            <p:cNvPr id="14" name="Rechteck 34">
              <a:extLst>
                <a:ext uri="{FF2B5EF4-FFF2-40B4-BE49-F238E27FC236}">
                  <a16:creationId xmlns:a16="http://schemas.microsoft.com/office/drawing/2014/main" id="{17EAC990-D337-48EC-B7E7-8DABB2A9F2AF}"/>
                </a:ext>
              </a:extLst>
            </p:cNvPr>
            <p:cNvSpPr/>
            <p:nvPr/>
          </p:nvSpPr>
          <p:spPr>
            <a:xfrm>
              <a:off x="0" y="0"/>
              <a:ext cx="829091" cy="16362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 b="1" dirty="0"/>
            </a:p>
          </p:txBody>
        </p:sp>
        <p:sp>
          <p:nvSpPr>
            <p:cNvPr id="18" name="Rechteck 35">
              <a:extLst>
                <a:ext uri="{FF2B5EF4-FFF2-40B4-BE49-F238E27FC236}">
                  <a16:creationId xmlns:a16="http://schemas.microsoft.com/office/drawing/2014/main" id="{2F96F39A-3B19-4961-AAFA-27F2A4297167}"/>
                </a:ext>
              </a:extLst>
            </p:cNvPr>
            <p:cNvSpPr/>
            <p:nvPr/>
          </p:nvSpPr>
          <p:spPr>
            <a:xfrm>
              <a:off x="0" y="149398"/>
              <a:ext cx="829091" cy="1636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 b="1" dirty="0"/>
            </a:p>
          </p:txBody>
        </p:sp>
      </p:grpSp>
      <p:sp>
        <p:nvSpPr>
          <p:cNvPr id="20" name="Nadpis 2">
            <a:extLst>
              <a:ext uri="{FF2B5EF4-FFF2-40B4-BE49-F238E27FC236}">
                <a16:creationId xmlns:a16="http://schemas.microsoft.com/office/drawing/2014/main" id="{8CD98E12-87B8-4B56-AAB6-00174E5C3681}"/>
              </a:ext>
            </a:extLst>
          </p:cNvPr>
          <p:cNvSpPr txBox="1">
            <a:spLocks/>
          </p:cNvSpPr>
          <p:nvPr/>
        </p:nvSpPr>
        <p:spPr>
          <a:xfrm>
            <a:off x="307199" y="585915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78% respondentů zná, nebo se alespoň někdy setkalo s pojmem podpojištění. S podpojištěním jsou nejčastěji obeznámení muži ve věku 55-65 let s vysokoškolským vzděláním, nejméně pak obyvatelé </a:t>
            </a:r>
            <a:r>
              <a:rPr lang="cs-CZ" dirty="0"/>
              <a:t>se základním vzděláním a ženy. 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A23FADD8-07D0-41F7-B2BD-C3720C28E9BD}"/>
              </a:ext>
            </a:extLst>
          </p:cNvPr>
          <p:cNvGrpSpPr/>
          <p:nvPr/>
        </p:nvGrpSpPr>
        <p:grpSpPr>
          <a:xfrm>
            <a:off x="4007768" y="2386073"/>
            <a:ext cx="1906185" cy="406354"/>
            <a:chOff x="4838144" y="2232524"/>
            <a:chExt cx="1906185" cy="406354"/>
          </a:xfrm>
        </p:grpSpPr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24FBC4C4-A357-4462-8D7C-2CAA08BB635D}"/>
                </a:ext>
              </a:extLst>
            </p:cNvPr>
            <p:cNvSpPr/>
            <p:nvPr/>
          </p:nvSpPr>
          <p:spPr>
            <a:xfrm>
              <a:off x="4871864" y="2232524"/>
              <a:ext cx="1872465" cy="406354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AC428EB5-6125-44D8-86C4-BC3CE6D2F4C5}"/>
                </a:ext>
              </a:extLst>
            </p:cNvPr>
            <p:cNvSpPr txBox="1"/>
            <p:nvPr/>
          </p:nvSpPr>
          <p:spPr>
            <a:xfrm>
              <a:off x="4838144" y="2286682"/>
              <a:ext cx="1068980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Top2Box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1EDE1342-902E-4D00-A5B4-20228B794A89}"/>
                </a:ext>
              </a:extLst>
            </p:cNvPr>
            <p:cNvSpPr txBox="1"/>
            <p:nvPr/>
          </p:nvSpPr>
          <p:spPr>
            <a:xfrm>
              <a:off x="5626401" y="2287852"/>
              <a:ext cx="842606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09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B78BE2-1F41-4492-B8A1-0281118F6B2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dirty="0"/>
              <a:t>DŮLEŽITOST MOŽNOSTI AUTOMATICKÉ AKTUALIZACE POJIŠTĚNÍ NEMOVISTOSTI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390399-D3A9-4D3A-8B99-2E43EBE98E76}"/>
              </a:ext>
            </a:extLst>
          </p:cNvPr>
          <p:cNvSpPr txBox="1">
            <a:spLocks/>
          </p:cNvSpPr>
          <p:nvPr/>
        </p:nvSpPr>
        <p:spPr>
          <a:xfrm>
            <a:off x="307200" y="6021289"/>
            <a:ext cx="11549440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121917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29713" indent="-169329" algn="l" defTabSz="121917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202237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676358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	Q2.Je pro Vás důležitá možnost automaticky aktualizovat pojištění nemovitosti (dle růstu cen stavebních prací, inflace, atd.)?</a:t>
            </a:r>
          </a:p>
          <a:p>
            <a:pPr lvl="0"/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Báze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	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N=525</a:t>
            </a:r>
          </a:p>
          <a:p>
            <a:pPr lvl="0"/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" pitchFamily="2" charset="2"/>
              </a:rPr>
              <a:t>Signifikance:	</a:t>
            </a:r>
            <a:r>
              <a:rPr lang="en-US" sz="1000" i="0" dirty="0">
                <a:solidFill>
                  <a:srgbClr val="00B050"/>
                </a:solidFill>
                <a:cs typeface=""/>
                <a:sym typeface="Wingdings 3" pitchFamily="18" charset="2"/>
              </a:rPr>
              <a:t> </a:t>
            </a:r>
            <a:r>
              <a:rPr lang="en-US" sz="1000" i="0" dirty="0">
                <a:solidFill>
                  <a:srgbClr val="FF0000"/>
                </a:solidFill>
                <a:latin typeface="+mn-lt"/>
                <a:cs typeface=""/>
                <a:sym typeface="Wingdings 3" pitchFamily="18" charset="2"/>
              </a:rPr>
              <a:t></a:t>
            </a:r>
            <a:r>
              <a:rPr lang="en-US" sz="1000" i="0" dirty="0">
                <a:solidFill>
                  <a:prstClr val="black"/>
                </a:solidFill>
                <a:latin typeface="+mn-lt"/>
                <a:cs typeface=""/>
              </a:rPr>
              <a:t>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Signifikantně vyšší/nižší ve srovnání s populací ČR, testováno na 90% hladině významnosti </a:t>
            </a:r>
          </a:p>
        </p:txBody>
      </p:sp>
      <p:sp>
        <p:nvSpPr>
          <p:cNvPr id="20" name="Nadpis 2">
            <a:extLst>
              <a:ext uri="{FF2B5EF4-FFF2-40B4-BE49-F238E27FC236}">
                <a16:creationId xmlns:a16="http://schemas.microsoft.com/office/drawing/2014/main" id="{CE7F290E-69C4-424B-8473-83F48A41A532}"/>
              </a:ext>
            </a:extLst>
          </p:cNvPr>
          <p:cNvSpPr txBox="1">
            <a:spLocks/>
          </p:cNvSpPr>
          <p:nvPr/>
        </p:nvSpPr>
        <p:spPr>
          <a:xfrm>
            <a:off x="307200" y="556800"/>
            <a:ext cx="11405424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cs-CZ" dirty="0"/>
              <a:t>Možnost automaticky aktualizovat pojištění nemovitosti je důležitá pro víc jak polovinu české populace (60%). 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highlight>
                <a:srgbClr val="FF00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FD1CA1D0-CC55-4F55-9D3F-97B8041722D3}"/>
              </a:ext>
            </a:extLst>
          </p:cNvPr>
          <p:cNvSpPr/>
          <p:nvPr/>
        </p:nvSpPr>
        <p:spPr>
          <a:xfrm>
            <a:off x="996539" y="1422987"/>
            <a:ext cx="5463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</a:rPr>
              <a:t>Je pro Vás důležitá možnost automaticky aktualizovat pojištění nemovitosti (dle růstu cen stavebních prací, inflace, atd.)?</a:t>
            </a:r>
          </a:p>
          <a:p>
            <a:r>
              <a:rPr lang="en-US" sz="1200" i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%)</a:t>
            </a:r>
            <a:endParaRPr lang="en-US" sz="2000" i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29" name="Řečová bublina: obdélníkový bublinový popisek 28">
            <a:extLst>
              <a:ext uri="{FF2B5EF4-FFF2-40B4-BE49-F238E27FC236}">
                <a16:creationId xmlns:a16="http://schemas.microsoft.com/office/drawing/2014/main" id="{F71B7238-CDE0-4C82-9981-B13D4ACCB237}"/>
              </a:ext>
            </a:extLst>
          </p:cNvPr>
          <p:cNvSpPr/>
          <p:nvPr/>
        </p:nvSpPr>
        <p:spPr>
          <a:xfrm>
            <a:off x="6852084" y="1533094"/>
            <a:ext cx="4351152" cy="4308173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automaticky aktualizovat pojištění nemovitosti je zajímavá v sociodemografických skupinách srovnatelně.</a:t>
            </a:r>
          </a:p>
          <a:p>
            <a:pPr algn="ctr">
              <a:spcBef>
                <a:spcPts val="600"/>
              </a:spcBef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Muži: 60%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Ženy: 61%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18-26 let: 60%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27-35 let: 65% </a:t>
            </a:r>
            <a:endParaRPr lang="cs-CZ" sz="1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36-44 let: 61%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45-53 let: 53%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54-65 let: 62%</a:t>
            </a:r>
            <a:endParaRPr lang="cs-CZ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endParaRPr lang="cs-CZ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Praha: 67%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Morava: 56%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Čechy: 61%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ZŠ: 62%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Vyučen/á: 55%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       SŠ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       VŠ: 63%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000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Hodnoty v boxu odpovídají součtu za „Rozhodně ano“ + „Spíše ano“ (Top2Box).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7312B9A-A525-405A-A444-07B952166882}"/>
              </a:ext>
            </a:extLst>
          </p:cNvPr>
          <p:cNvGrpSpPr/>
          <p:nvPr/>
        </p:nvGrpSpPr>
        <p:grpSpPr>
          <a:xfrm>
            <a:off x="1703512" y="1649373"/>
            <a:ext cx="4608512" cy="4119888"/>
            <a:chOff x="-2268390" y="891044"/>
            <a:chExt cx="4608512" cy="4119888"/>
          </a:xfrm>
        </p:grpSpPr>
        <p:graphicFrame>
          <p:nvGraphicFramePr>
            <p:cNvPr id="19" name="Zástupný symbol pro obsah 9">
              <a:extLst>
                <a:ext uri="{FF2B5EF4-FFF2-40B4-BE49-F238E27FC236}">
                  <a16:creationId xmlns:a16="http://schemas.microsoft.com/office/drawing/2014/main" id="{0F9749BF-56B0-4685-9428-F67FF66B02C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2268390" y="891044"/>
            <a:ext cx="4608512" cy="3713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FA2A9359-6D9D-43E5-B0F9-B7C68A09C504}"/>
                </a:ext>
              </a:extLst>
            </p:cNvPr>
            <p:cNvGrpSpPr/>
            <p:nvPr/>
          </p:nvGrpSpPr>
          <p:grpSpPr>
            <a:xfrm>
              <a:off x="-2110465" y="1575120"/>
              <a:ext cx="3178270" cy="406354"/>
              <a:chOff x="-1569878" y="1405519"/>
              <a:chExt cx="3345775" cy="406354"/>
            </a:xfrm>
          </p:grpSpPr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41D8BD93-11B0-4F4D-ABBE-39E6A85F5CEE}"/>
                  </a:ext>
                </a:extLst>
              </p:cNvPr>
              <p:cNvSpPr txBox="1"/>
              <p:nvPr/>
            </p:nvSpPr>
            <p:spPr>
              <a:xfrm>
                <a:off x="-1569878" y="1468158"/>
                <a:ext cx="1068980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Top2Box</a:t>
                </a:r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42B34E7E-E7E2-4633-9EAF-F91BB6CD6AEB}"/>
                  </a:ext>
                </a:extLst>
              </p:cNvPr>
              <p:cNvSpPr txBox="1"/>
              <p:nvPr/>
            </p:nvSpPr>
            <p:spPr>
              <a:xfrm>
                <a:off x="707339" y="1454807"/>
                <a:ext cx="762048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60 %</a:t>
                </a: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A781C9B0-F117-4640-825F-25E03BBD292E}"/>
                  </a:ext>
                </a:extLst>
              </p:cNvPr>
              <p:cNvSpPr/>
              <p:nvPr/>
            </p:nvSpPr>
            <p:spPr>
              <a:xfrm>
                <a:off x="-1500467" y="1405519"/>
                <a:ext cx="3276364" cy="406354"/>
              </a:xfrm>
              <a:prstGeom prst="rect">
                <a:avLst/>
              </a:pr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>
                  <a:solidFill>
                    <a:srgbClr val="00339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86742A57-7914-400C-B3A6-BA293A654AFE}"/>
                </a:ext>
              </a:extLst>
            </p:cNvPr>
            <p:cNvGrpSpPr/>
            <p:nvPr/>
          </p:nvGrpSpPr>
          <p:grpSpPr>
            <a:xfrm>
              <a:off x="-2110465" y="4604578"/>
              <a:ext cx="3178270" cy="406354"/>
              <a:chOff x="-1608341" y="1521537"/>
              <a:chExt cx="3345775" cy="406354"/>
            </a:xfrm>
          </p:grpSpPr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AB5A678A-F716-4E7D-9452-A916371B904D}"/>
                  </a:ext>
                </a:extLst>
              </p:cNvPr>
              <p:cNvSpPr txBox="1"/>
              <p:nvPr/>
            </p:nvSpPr>
            <p:spPr>
              <a:xfrm>
                <a:off x="-1608341" y="1567730"/>
                <a:ext cx="1437409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Bottom2Box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4E07413A-03E2-453C-838D-8EDE9D6E81CA}"/>
                  </a:ext>
                </a:extLst>
              </p:cNvPr>
              <p:cNvSpPr txBox="1"/>
              <p:nvPr/>
            </p:nvSpPr>
            <p:spPr>
              <a:xfrm>
                <a:off x="754200" y="1576636"/>
                <a:ext cx="762048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15 %</a:t>
                </a:r>
              </a:p>
            </p:txBody>
          </p:sp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75D48797-469E-430F-83A0-A2BBA4F07CDF}"/>
                  </a:ext>
                </a:extLst>
              </p:cNvPr>
              <p:cNvSpPr/>
              <p:nvPr/>
            </p:nvSpPr>
            <p:spPr>
              <a:xfrm>
                <a:off x="-1538930" y="1521537"/>
                <a:ext cx="3276364" cy="406354"/>
              </a:xfrm>
              <a:prstGeom prst="rect">
                <a:avLst/>
              </a:prstGeom>
              <a:noFill/>
              <a:ln>
                <a:solidFill>
                  <a:srgbClr val="7F7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err="1">
                  <a:solidFill>
                    <a:srgbClr val="003399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3" name="Šipka: doprava 42">
            <a:extLst>
              <a:ext uri="{FF2B5EF4-FFF2-40B4-BE49-F238E27FC236}">
                <a16:creationId xmlns:a16="http://schemas.microsoft.com/office/drawing/2014/main" id="{BAA07DAA-15D6-4B02-8CF7-0F639CE3E5E9}"/>
              </a:ext>
            </a:extLst>
          </p:cNvPr>
          <p:cNvSpPr/>
          <p:nvPr/>
        </p:nvSpPr>
        <p:spPr>
          <a:xfrm>
            <a:off x="5414400" y="3852000"/>
            <a:ext cx="810183" cy="292222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F7F52-D938-480D-96C5-E89A001AC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99" y="2980148"/>
            <a:ext cx="855783" cy="855783"/>
          </a:xfrm>
          <a:prstGeom prst="rect">
            <a:avLst/>
          </a:prstGeom>
        </p:spPr>
      </p:pic>
      <p:sp>
        <p:nvSpPr>
          <p:cNvPr id="23" name="Výbuch: čtrnácticípý 22">
            <a:extLst>
              <a:ext uri="{FF2B5EF4-FFF2-40B4-BE49-F238E27FC236}">
                <a16:creationId xmlns:a16="http://schemas.microsoft.com/office/drawing/2014/main" id="{0AE5A6E4-93CC-4F69-AEF2-6A3A623C3E25}"/>
              </a:ext>
            </a:extLst>
          </p:cNvPr>
          <p:cNvSpPr/>
          <p:nvPr/>
        </p:nvSpPr>
        <p:spPr>
          <a:xfrm rot="950110">
            <a:off x="10253213" y="804807"/>
            <a:ext cx="1932569" cy="825485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GB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542F843-D1F2-4D80-9423-0C4C554700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200" y="164637"/>
            <a:ext cx="11884800" cy="38404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PREFERENCE DOPLŇKOVÝCH SLUŽEB V POJIŠTĚNÍ MAJETKU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334D238-342C-42E1-A0C9-92F88AE83FA0}"/>
              </a:ext>
            </a:extLst>
          </p:cNvPr>
          <p:cNvSpPr txBox="1">
            <a:spLocks/>
          </p:cNvSpPr>
          <p:nvPr/>
        </p:nvSpPr>
        <p:spPr>
          <a:xfrm>
            <a:off x="307200" y="6021289"/>
            <a:ext cx="11549440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121917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829713" indent="-169329" algn="l" defTabSz="1219170" rtl="0" eaLnBrk="1" latinLnBrk="0" hangingPunct="1">
              <a:spcBef>
                <a:spcPct val="20000"/>
              </a:spcBef>
              <a:buSzPct val="100000"/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202237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676358" indent="-18626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	Q4. Které doplňkové služby/pojištění v pojištění majetku občanů preferujete?</a:t>
            </a:r>
          </a:p>
          <a:p>
            <a:pPr lvl="0"/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Báze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: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	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N=525</a:t>
            </a:r>
          </a:p>
          <a:p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Wingdings" pitchFamily="2" charset="2"/>
              </a:rPr>
              <a:t>Signifikance:	</a:t>
            </a:r>
            <a:r>
              <a:rPr lang="en-US" sz="1000" i="0" dirty="0">
                <a:solidFill>
                  <a:srgbClr val="00B050"/>
                </a:solidFill>
                <a:cs typeface=""/>
                <a:sym typeface="Wingdings 3" pitchFamily="18" charset="2"/>
              </a:rPr>
              <a:t> </a:t>
            </a:r>
            <a:r>
              <a:rPr lang="en-US" sz="1000" i="0" dirty="0">
                <a:solidFill>
                  <a:srgbClr val="FF0000"/>
                </a:solidFill>
                <a:latin typeface="+mn-lt"/>
                <a:cs typeface=""/>
                <a:sym typeface="Wingdings 3" pitchFamily="18" charset="2"/>
              </a:rPr>
              <a:t></a:t>
            </a:r>
            <a:r>
              <a:rPr lang="en-US" sz="1000" i="0" dirty="0">
                <a:solidFill>
                  <a:prstClr val="black"/>
                </a:solidFill>
                <a:latin typeface="+mn-lt"/>
                <a:cs typeface=""/>
              </a:rPr>
              <a:t>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Signifikantně vyšší/nižší ve srovnání s populací ČR, testováno na 90% hladině významnosti </a:t>
            </a:r>
          </a:p>
        </p:txBody>
      </p:sp>
      <p:graphicFrame>
        <p:nvGraphicFramePr>
          <p:cNvPr id="6" name="Graf1">
            <a:extLst>
              <a:ext uri="{FF2B5EF4-FFF2-40B4-BE49-F238E27FC236}">
                <a16:creationId xmlns:a16="http://schemas.microsoft.com/office/drawing/2014/main" id="{8168CCA6-18C5-440F-BB71-B86FD7E4CC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3692" y="1988840"/>
          <a:ext cx="2933431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0810BC5C-1386-4185-A73A-839F7EF4A6AE}"/>
              </a:ext>
            </a:extLst>
          </p:cNvPr>
          <p:cNvSpPr/>
          <p:nvPr/>
        </p:nvSpPr>
        <p:spPr>
          <a:xfrm>
            <a:off x="1667666" y="1542170"/>
            <a:ext cx="4422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  <a:highlight>
                  <a:srgbClr val="7F7F7F"/>
                </a:highlight>
                <a:latin typeface="Arial" panose="020B0604020202020204" pitchFamily="34" charset="0"/>
              </a:rPr>
              <a:t>Které doplňkové služby/pojištění v pojištění majetku občanů preferujete? </a:t>
            </a:r>
            <a:r>
              <a:rPr lang="cs-CZ" sz="1200" i="1" dirty="0">
                <a:solidFill>
                  <a:srgbClr val="404040"/>
                </a:solidFill>
                <a:latin typeface="Arial" panose="020B0604020202020204" pitchFamily="34" charset="0"/>
              </a:rPr>
              <a:t>(v %)</a:t>
            </a:r>
            <a:endParaRPr lang="en-US" sz="1200" i="1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highlight>
                <a:srgbClr val="7F7F7F"/>
              </a:highlight>
              <a:latin typeface="Arial" panose="020B0604020202020204" pitchFamily="34" charset="0"/>
            </a:endParaRP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BB6A4F5-796C-4F5A-B031-8445BEDF7F5B}"/>
              </a:ext>
            </a:extLst>
          </p:cNvPr>
          <p:cNvSpPr txBox="1">
            <a:spLocks/>
          </p:cNvSpPr>
          <p:nvPr/>
        </p:nvSpPr>
        <p:spPr>
          <a:xfrm>
            <a:off x="307200" y="556800"/>
            <a:ext cx="11681125" cy="626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cs-CZ" sz="1600" b="1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Nejzajímavějšími doplňkovými službami k pojištění majetku je pojištění odpovědnosti a asistence při nouzové situaci.</a:t>
            </a:r>
          </a:p>
        </p:txBody>
      </p:sp>
      <p:graphicFrame>
        <p:nvGraphicFramePr>
          <p:cNvPr id="15" name="Tabulka 4">
            <a:extLst>
              <a:ext uri="{FF2B5EF4-FFF2-40B4-BE49-F238E27FC236}">
                <a16:creationId xmlns:a16="http://schemas.microsoft.com/office/drawing/2014/main" id="{3801C02E-6C67-4491-9196-0F4266544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28099"/>
              </p:ext>
            </p:extLst>
          </p:nvPr>
        </p:nvGraphicFramePr>
        <p:xfrm>
          <a:off x="191344" y="2172041"/>
          <a:ext cx="3127125" cy="3639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7125">
                  <a:extLst>
                    <a:ext uri="{9D8B030D-6E8A-4147-A177-3AD203B41FA5}">
                      <a16:colId xmlns:a16="http://schemas.microsoft.com/office/drawing/2014/main" val="241725049"/>
                    </a:ext>
                  </a:extLst>
                </a:gridCol>
              </a:tblGrid>
              <a:tr h="57670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Pojištění odpovědnosti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229142"/>
                  </a:ext>
                </a:extLst>
              </a:tr>
              <a:tr h="57670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400" b="0" i="0" u="none" strike="noStrike" kern="1200" noProof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Pojištění sportovní výbavy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16651"/>
                  </a:ext>
                </a:extLst>
              </a:tr>
              <a:tr h="57670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400" b="0" i="0" u="none" strike="noStrike" kern="1200" noProof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Cykloasistence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9664592"/>
                  </a:ext>
                </a:extLst>
              </a:tr>
              <a:tr h="76983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400" b="0" i="0" u="none" strike="noStrike" kern="1200" noProof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Asistence při nouzové situaci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cs-CZ" sz="1400" b="0" i="0" u="none" strike="noStrike" kern="1200" noProof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(zámečník/instalatér/elektrikář, apod.)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86317"/>
                  </a:ext>
                </a:extLst>
              </a:tr>
              <a:tr h="569775"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Meteovarování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56430"/>
                  </a:ext>
                </a:extLst>
              </a:tr>
              <a:tr h="569775"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Žádné z uvedených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7034161"/>
                  </a:ext>
                </a:extLst>
              </a:tr>
            </a:tbl>
          </a:graphicData>
        </a:graphic>
      </p:graphicFrame>
      <p:sp>
        <p:nvSpPr>
          <p:cNvPr id="21" name="Řečová bublina: obdélníkový bublinový popisek 20">
            <a:extLst>
              <a:ext uri="{FF2B5EF4-FFF2-40B4-BE49-F238E27FC236}">
                <a16:creationId xmlns:a16="http://schemas.microsoft.com/office/drawing/2014/main" id="{8C3F4B66-9451-41F5-875A-3D8047636A07}"/>
              </a:ext>
            </a:extLst>
          </p:cNvPr>
          <p:cNvSpPr/>
          <p:nvPr/>
        </p:nvSpPr>
        <p:spPr>
          <a:xfrm>
            <a:off x="9429226" y="1762939"/>
            <a:ext cx="1892853" cy="4083103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Asistence při nouzové situaci</a:t>
            </a:r>
          </a:p>
          <a:p>
            <a:pPr algn="ctr">
              <a:spcBef>
                <a:spcPts val="600"/>
              </a:spcBef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Muži: 48%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Ženy: 57%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18-26 let: 54%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27-35 let: 51% </a:t>
            </a:r>
            <a:endParaRPr lang="cs-CZ" sz="1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36-44 let: 62%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45-53 let: 42%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54-65 let: 51%</a:t>
            </a:r>
            <a:endParaRPr lang="cs-CZ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endParaRPr lang="cs-CZ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Praha: 61%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Morava: 50%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Čechy: 51%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ZŠ: 48%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Vyučen/á: 47%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       SŠ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57%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       VŠ: 54%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</p:txBody>
      </p:sp>
      <p:sp>
        <p:nvSpPr>
          <p:cNvPr id="13" name="Řečová bublina: obdélníkový bublinový popisek 12">
            <a:extLst>
              <a:ext uri="{FF2B5EF4-FFF2-40B4-BE49-F238E27FC236}">
                <a16:creationId xmlns:a16="http://schemas.microsoft.com/office/drawing/2014/main" id="{9F48251D-494B-488B-AE5C-0A995E568BEB}"/>
              </a:ext>
            </a:extLst>
          </p:cNvPr>
          <p:cNvSpPr/>
          <p:nvPr/>
        </p:nvSpPr>
        <p:spPr>
          <a:xfrm>
            <a:off x="7402752" y="1762939"/>
            <a:ext cx="1892854" cy="4097755"/>
          </a:xfrm>
          <a:prstGeom prst="wedgeRectCallout">
            <a:avLst>
              <a:gd name="adj1" fmla="val -25708"/>
              <a:gd name="adj2" fmla="val -4839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 odpovědnosti  </a:t>
            </a:r>
            <a:b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Muži: 68%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Ženy: 71%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18-26 let: 68%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27-35 let: 70% </a:t>
            </a:r>
            <a:endParaRPr lang="cs-CZ" sz="1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36-44 let: 71%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45-53 let: 64%</a:t>
            </a: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54-65 let: 73%</a:t>
            </a:r>
            <a:endParaRPr lang="cs-CZ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endParaRPr lang="cs-CZ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Praha: 71%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Morava: 72%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Čechy: 68%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ZŠ: 58%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Vyučen/á: 63%</a:t>
            </a:r>
            <a:endParaRPr lang="cs-CZ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       SŠ</a:t>
            </a:r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76%</a:t>
            </a:r>
            <a:endParaRPr lang="cs-CZ" sz="1200" dirty="0">
              <a:solidFill>
                <a:srgbClr val="00B05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  <a:p>
            <a:pPr algn="ctr"/>
            <a:r>
              <a:rPr lang="cs-CZ" sz="1200" b="1" dirty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  <a:sym typeface="Wingdings 3"/>
              </a:rPr>
              <a:t>           VŠ: 54%</a:t>
            </a:r>
          </a:p>
          <a:p>
            <a:pPr algn="ctr"/>
            <a:endParaRPr lang="cs-CZ" sz="1200" b="1" dirty="0">
              <a:solidFill>
                <a:srgbClr val="404040"/>
              </a:solidFill>
              <a:latin typeface="Arial" panose="020B0604020202020204" pitchFamily="34" charset="0"/>
              <a:cs typeface="Arial" pitchFamily="34" charset="0"/>
              <a:sym typeface="Wingdings 3"/>
            </a:endParaRPr>
          </a:p>
        </p:txBody>
      </p:sp>
      <p:sp>
        <p:nvSpPr>
          <p:cNvPr id="12" name="Výbuch: čtrnácticípý 11">
            <a:extLst>
              <a:ext uri="{FF2B5EF4-FFF2-40B4-BE49-F238E27FC236}">
                <a16:creationId xmlns:a16="http://schemas.microsoft.com/office/drawing/2014/main" id="{B2CAA92C-B7DE-4D9F-B3EA-B4BF6BE1F4B3}"/>
              </a:ext>
            </a:extLst>
          </p:cNvPr>
          <p:cNvSpPr/>
          <p:nvPr/>
        </p:nvSpPr>
        <p:spPr>
          <a:xfrm rot="950110">
            <a:off x="10253213" y="804807"/>
            <a:ext cx="1932569" cy="825485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lang="en-GB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01734"/>
      </p:ext>
    </p:extLst>
  </p:cSld>
  <p:clrMapOvr>
    <a:masterClrMapping/>
  </p:clrMapOvr>
</p:sld>
</file>

<file path=ppt/theme/theme1.xml><?xml version="1.0" encoding="utf-8"?>
<a:theme xmlns:a="http://schemas.openxmlformats.org/drawingml/2006/main" name="5_textové snímky">
  <a:themeElements>
    <a:clrScheme name="Vlastní 1">
      <a:dk1>
        <a:srgbClr val="404040"/>
      </a:dk1>
      <a:lt1>
        <a:srgbClr val="FFFFFF"/>
      </a:lt1>
      <a:dk2>
        <a:srgbClr val="D9D9D9"/>
      </a:dk2>
      <a:lt2>
        <a:srgbClr val="008641"/>
      </a:lt2>
      <a:accent1>
        <a:srgbClr val="008641"/>
      </a:accent1>
      <a:accent2>
        <a:srgbClr val="C00000"/>
      </a:accent2>
      <a:accent3>
        <a:srgbClr val="8B8B8B"/>
      </a:accent3>
      <a:accent4>
        <a:srgbClr val="008E94"/>
      </a:accent4>
      <a:accent5>
        <a:srgbClr val="800080"/>
      </a:accent5>
      <a:accent6>
        <a:srgbClr val="281051"/>
      </a:accent6>
      <a:hlink>
        <a:srgbClr val="0000FF"/>
      </a:hlink>
      <a:folHlink>
        <a:srgbClr val="9999F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textové snímky">
  <a:themeElements>
    <a:clrScheme name="Vlastní 1">
      <a:dk1>
        <a:srgbClr val="404040"/>
      </a:dk1>
      <a:lt1>
        <a:srgbClr val="FFFFFF"/>
      </a:lt1>
      <a:dk2>
        <a:srgbClr val="D9D9D9"/>
      </a:dk2>
      <a:lt2>
        <a:srgbClr val="008641"/>
      </a:lt2>
      <a:accent1>
        <a:srgbClr val="008641"/>
      </a:accent1>
      <a:accent2>
        <a:srgbClr val="C00000"/>
      </a:accent2>
      <a:accent3>
        <a:srgbClr val="8B8B8B"/>
      </a:accent3>
      <a:accent4>
        <a:srgbClr val="008E94"/>
      </a:accent4>
      <a:accent5>
        <a:srgbClr val="800080"/>
      </a:accent5>
      <a:accent6>
        <a:srgbClr val="281051"/>
      </a:accent6>
      <a:hlink>
        <a:srgbClr val="0000FF"/>
      </a:hlink>
      <a:folHlink>
        <a:srgbClr val="9999F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1530</Words>
  <Application>Microsoft Office PowerPoint</Application>
  <PresentationFormat>Širokoúhlá obrazovka</PresentationFormat>
  <Paragraphs>238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Wingdings</vt:lpstr>
      <vt:lpstr>5_textové snímky</vt:lpstr>
      <vt:lpstr>1_Vlastní návrh</vt:lpstr>
      <vt:lpstr>6_textové snímky</vt:lpstr>
      <vt:lpstr>POJIŠTĚNÍ NEMOVITOSTI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PŘIPojištění NA TRVALÉ následky úrazů v rámci životního pojištění</dc:title>
  <dc:creator>Tatana Rovenska</dc:creator>
  <cp:lastModifiedBy>Káňa Milan</cp:lastModifiedBy>
  <cp:revision>32</cp:revision>
  <dcterms:created xsi:type="dcterms:W3CDTF">2021-09-24T07:20:13Z</dcterms:created>
  <dcterms:modified xsi:type="dcterms:W3CDTF">2022-04-07T08:17:43Z</dcterms:modified>
</cp:coreProperties>
</file>